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87" r:id="rId2"/>
    <p:sldId id="301" r:id="rId3"/>
    <p:sldId id="302" r:id="rId4"/>
    <p:sldId id="257" r:id="rId5"/>
    <p:sldId id="258" r:id="rId6"/>
    <p:sldId id="265" r:id="rId7"/>
    <p:sldId id="293" r:id="rId8"/>
    <p:sldId id="294" r:id="rId9"/>
    <p:sldId id="260" r:id="rId10"/>
    <p:sldId id="266" r:id="rId11"/>
    <p:sldId id="277" r:id="rId12"/>
    <p:sldId id="279" r:id="rId13"/>
    <p:sldId id="259" r:id="rId14"/>
    <p:sldId id="303" r:id="rId15"/>
    <p:sldId id="304" r:id="rId16"/>
    <p:sldId id="305" r:id="rId17"/>
    <p:sldId id="261" r:id="rId18"/>
    <p:sldId id="309" r:id="rId19"/>
    <p:sldId id="306" r:id="rId20"/>
    <p:sldId id="307" r:id="rId21"/>
    <p:sldId id="308" r:id="rId22"/>
    <p:sldId id="283" r:id="rId23"/>
    <p:sldId id="288" r:id="rId24"/>
    <p:sldId id="289" r:id="rId25"/>
    <p:sldId id="290" r:id="rId26"/>
    <p:sldId id="292" r:id="rId27"/>
    <p:sldId id="262" r:id="rId28"/>
    <p:sldId id="278" r:id="rId2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99"/>
    <a:srgbClr val="FF9966"/>
    <a:srgbClr val="FFCC66"/>
    <a:srgbClr val="FFFFCC"/>
    <a:srgbClr val="CCCC0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5452" autoAdjust="0"/>
  </p:normalViewPr>
  <p:slideViewPr>
    <p:cSldViewPr snapToGrid="0">
      <p:cViewPr varScale="1">
        <p:scale>
          <a:sx n="121" d="100"/>
          <a:sy n="121" d="100"/>
        </p:scale>
        <p:origin x="38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368627-90AF-4F17-AF94-665E049D5104}" type="datetimeFigureOut">
              <a:rPr kumimoji="1" lang="ja-JP" altLang="en-US" smtClean="0"/>
              <a:t>2025/6/27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1693B1-9BFD-4732-A9AA-E516087F4AB6}" type="slidenum">
              <a:rPr kumimoji="1" lang="ja-JP" altLang="en-US" smtClean="0"/>
              <a:t>‹#›</a:t>
            </a:fld>
            <a:endParaRPr kumimoji="1" lang="ja-JP" altLang="en-US"/>
          </a:p>
        </p:txBody>
      </p:sp>
    </p:spTree>
    <p:extLst>
      <p:ext uri="{BB962C8B-B14F-4D97-AF65-F5344CB8AC3E}">
        <p14:creationId xmlns:p14="http://schemas.microsoft.com/office/powerpoint/2010/main" val="16226876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4</a:t>
            </a:fld>
            <a:endParaRPr kumimoji="1" lang="ja-JP" altLang="en-US"/>
          </a:p>
        </p:txBody>
      </p:sp>
    </p:spTree>
    <p:extLst>
      <p:ext uri="{BB962C8B-B14F-4D97-AF65-F5344CB8AC3E}">
        <p14:creationId xmlns:p14="http://schemas.microsoft.com/office/powerpoint/2010/main" val="1640877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担当：村井</a:t>
            </a:r>
            <a:endParaRPr kumimoji="1" lang="en-US" altLang="ja-JP" b="1" dirty="0"/>
          </a:p>
          <a:p>
            <a:endParaRPr kumimoji="1" lang="en-US" altLang="ja-JP" b="1" dirty="0"/>
          </a:p>
          <a:p>
            <a:endParaRPr kumimoji="1" lang="en-US" altLang="ja-JP" b="1" dirty="0"/>
          </a:p>
          <a:p>
            <a:r>
              <a:rPr kumimoji="1" lang="ja-JP" altLang="en-US" b="1" dirty="0"/>
              <a:t>・ペルソナの設定に沿ったアプリ開発</a:t>
            </a:r>
            <a:endParaRPr kumimoji="1" lang="en-US" altLang="ja-JP" b="1" dirty="0"/>
          </a:p>
          <a:p>
            <a:endParaRPr kumimoji="1" lang="en-US" altLang="ja-JP" b="1" dirty="0"/>
          </a:p>
          <a:p>
            <a:r>
              <a:rPr kumimoji="1" lang="ja-JP" altLang="en-US" b="1" dirty="0"/>
              <a:t>・無駄な操作を減らす。</a:t>
            </a:r>
            <a:endParaRPr kumimoji="1" lang="en-US" altLang="ja-JP" b="1" dirty="0"/>
          </a:p>
          <a:p>
            <a:endParaRPr kumimoji="1" lang="en-US" altLang="ja-JP" b="1" dirty="0"/>
          </a:p>
          <a:p>
            <a:r>
              <a:rPr kumimoji="1" lang="ja-JP" altLang="en-US" b="1" u="sng" dirty="0">
                <a:solidFill>
                  <a:srgbClr val="C00000"/>
                </a:solidFill>
              </a:rPr>
              <a:t>☆日常業務でキーボード操作を必要としない　アピールポイント！</a:t>
            </a:r>
            <a:endParaRPr kumimoji="1" lang="en-US" altLang="ja-JP" b="1" u="sng" dirty="0">
              <a:solidFill>
                <a:srgbClr val="C00000"/>
              </a:solidFill>
            </a:endParaRPr>
          </a:p>
          <a:p>
            <a:endParaRPr kumimoji="1" lang="en-US" altLang="ja-JP" b="1" dirty="0"/>
          </a:p>
          <a:p>
            <a:r>
              <a:rPr kumimoji="1" lang="ja-JP" altLang="en-US" b="1" dirty="0"/>
              <a:t>・店長のできないのとは対象的に、機会慣れしている人（店員）のほうには、ハンバーガメニューを付けるなど工夫した。</a:t>
            </a:r>
            <a:endParaRPr kumimoji="1" lang="en-US" altLang="ja-JP" b="1" dirty="0"/>
          </a:p>
          <a:p>
            <a:endParaRPr kumimoji="1" lang="en-US" altLang="ja-JP" b="1" dirty="0"/>
          </a:p>
          <a:p>
            <a:r>
              <a:rPr kumimoji="1" lang="ja-JP" altLang="en-US" b="1" dirty="0"/>
              <a:t>・スマホとパソコンから両方から開いても大丈夫なようにデザインを考えた。（ボタンのデザイン・配置）ほとんど縦長。レスポンシブデザインはしていない。</a:t>
            </a:r>
            <a:endParaRPr kumimoji="1" lang="en-US" altLang="ja-JP" b="1" dirty="0"/>
          </a:p>
          <a:p>
            <a:r>
              <a:rPr kumimoji="1" lang="ja-JP" altLang="en-US" b="1" dirty="0"/>
              <a:t>　親指で触りやすい。ハンバーガーメニューを右側に配置。</a:t>
            </a:r>
            <a:endParaRPr kumimoji="1" lang="en-US" altLang="ja-JP" b="1" dirty="0"/>
          </a:p>
          <a:p>
            <a:endParaRPr kumimoji="1" lang="en-US" altLang="ja-JP" b="1" dirty="0"/>
          </a:p>
          <a:p>
            <a:endParaRPr kumimoji="1" lang="ja-JP" altLang="en-US" b="1"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13</a:t>
            </a:fld>
            <a:endParaRPr kumimoji="1" lang="ja-JP" altLang="en-US"/>
          </a:p>
        </p:txBody>
      </p:sp>
    </p:spTree>
    <p:extLst>
      <p:ext uri="{BB962C8B-B14F-4D97-AF65-F5344CB8AC3E}">
        <p14:creationId xmlns:p14="http://schemas.microsoft.com/office/powerpoint/2010/main" val="2394452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7E050-8414-D029-3FCC-1461C9D76B8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6B70237-C26E-C929-5B6E-07159CFD275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3F4B7C5-9CF8-196C-7A66-5F73449BAD43}"/>
              </a:ext>
            </a:extLst>
          </p:cNvPr>
          <p:cNvSpPr>
            <a:spLocks noGrp="1"/>
          </p:cNvSpPr>
          <p:nvPr>
            <p:ph type="body" idx="1"/>
          </p:nvPr>
        </p:nvSpPr>
        <p:spPr/>
        <p:txBody>
          <a:bodyPr/>
          <a:lstStyle/>
          <a:p>
            <a:r>
              <a:rPr kumimoji="1" lang="ja-JP" altLang="en-US" b="1" dirty="0"/>
              <a:t>担当：村井</a:t>
            </a:r>
            <a:endParaRPr kumimoji="1" lang="en-US" altLang="ja-JP" b="1" dirty="0"/>
          </a:p>
          <a:p>
            <a:endParaRPr kumimoji="1" lang="en-US" altLang="ja-JP" b="1" dirty="0"/>
          </a:p>
          <a:p>
            <a:endParaRPr kumimoji="1" lang="en-US" altLang="ja-JP" b="1" dirty="0"/>
          </a:p>
          <a:p>
            <a:r>
              <a:rPr kumimoji="1" lang="ja-JP" altLang="en-US" b="1" dirty="0"/>
              <a:t>・ペルソナの設定に沿ったアプリ開発</a:t>
            </a:r>
            <a:endParaRPr kumimoji="1" lang="en-US" altLang="ja-JP" b="1" dirty="0"/>
          </a:p>
          <a:p>
            <a:endParaRPr kumimoji="1" lang="en-US" altLang="ja-JP" b="1" dirty="0"/>
          </a:p>
          <a:p>
            <a:r>
              <a:rPr kumimoji="1" lang="ja-JP" altLang="en-US" b="1" dirty="0"/>
              <a:t>・無駄な操作を減らす。</a:t>
            </a:r>
            <a:endParaRPr kumimoji="1" lang="en-US" altLang="ja-JP" b="1" dirty="0"/>
          </a:p>
          <a:p>
            <a:endParaRPr kumimoji="1" lang="en-US" altLang="ja-JP" b="1" dirty="0"/>
          </a:p>
          <a:p>
            <a:r>
              <a:rPr kumimoji="1" lang="ja-JP" altLang="en-US" b="1" u="sng" dirty="0">
                <a:solidFill>
                  <a:srgbClr val="C00000"/>
                </a:solidFill>
              </a:rPr>
              <a:t>☆日常業務でキーボード操作を必要としない　アピールポイント！</a:t>
            </a:r>
            <a:endParaRPr kumimoji="1" lang="en-US" altLang="ja-JP" b="1" u="sng" dirty="0">
              <a:solidFill>
                <a:srgbClr val="C00000"/>
              </a:solidFill>
            </a:endParaRPr>
          </a:p>
          <a:p>
            <a:endParaRPr kumimoji="1" lang="en-US" altLang="ja-JP" b="1" dirty="0"/>
          </a:p>
          <a:p>
            <a:r>
              <a:rPr kumimoji="1" lang="ja-JP" altLang="en-US" b="1" dirty="0"/>
              <a:t>・店長のできないのとは対象的に、機会慣れしている人（店員）のほうには、ハンバーガメニューを付けるなど工夫した。</a:t>
            </a:r>
            <a:endParaRPr kumimoji="1" lang="en-US" altLang="ja-JP" b="1" dirty="0"/>
          </a:p>
          <a:p>
            <a:endParaRPr kumimoji="1" lang="en-US" altLang="ja-JP" b="1" dirty="0"/>
          </a:p>
          <a:p>
            <a:r>
              <a:rPr kumimoji="1" lang="ja-JP" altLang="en-US" b="1" dirty="0"/>
              <a:t>・スマホとパソコンから両方から開いても大丈夫なようにデザインを考えた。（ボタンのデザイン・配置）ほとんど縦長。レスポンシブデザインはしていない。</a:t>
            </a:r>
            <a:endParaRPr kumimoji="1" lang="en-US" altLang="ja-JP" b="1" dirty="0"/>
          </a:p>
          <a:p>
            <a:r>
              <a:rPr kumimoji="1" lang="ja-JP" altLang="en-US" b="1" dirty="0"/>
              <a:t>　親指で触りやすい。ハンバーガーメニューを右側に配置。</a:t>
            </a:r>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67B9A7BA-1E3D-6051-132E-0E5997749EEB}"/>
              </a:ext>
            </a:extLst>
          </p:cNvPr>
          <p:cNvSpPr>
            <a:spLocks noGrp="1"/>
          </p:cNvSpPr>
          <p:nvPr>
            <p:ph type="sldNum" sz="quarter" idx="5"/>
          </p:nvPr>
        </p:nvSpPr>
        <p:spPr/>
        <p:txBody>
          <a:bodyPr/>
          <a:lstStyle/>
          <a:p>
            <a:fld id="{C91693B1-9BFD-4732-A9AA-E516087F4AB6}" type="slidenum">
              <a:rPr kumimoji="1" lang="ja-JP" altLang="en-US" smtClean="0"/>
              <a:t>14</a:t>
            </a:fld>
            <a:endParaRPr kumimoji="1" lang="ja-JP" altLang="en-US"/>
          </a:p>
        </p:txBody>
      </p:sp>
    </p:spTree>
    <p:extLst>
      <p:ext uri="{BB962C8B-B14F-4D97-AF65-F5344CB8AC3E}">
        <p14:creationId xmlns:p14="http://schemas.microsoft.com/office/powerpoint/2010/main" val="624308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73ABB-3735-6D5F-2D65-AE0BB4692F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3925FF5-9531-95F1-4276-FCF6AB416FB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17B7EC5-C681-6667-10B7-21C9FF70CF4C}"/>
              </a:ext>
            </a:extLst>
          </p:cNvPr>
          <p:cNvSpPr>
            <a:spLocks noGrp="1"/>
          </p:cNvSpPr>
          <p:nvPr>
            <p:ph type="body" idx="1"/>
          </p:nvPr>
        </p:nvSpPr>
        <p:spPr/>
        <p:txBody>
          <a:bodyPr/>
          <a:lstStyle/>
          <a:p>
            <a:r>
              <a:rPr kumimoji="1" lang="ja-JP" altLang="en-US" b="1" dirty="0"/>
              <a:t>担当：村井</a:t>
            </a:r>
            <a:endParaRPr kumimoji="1" lang="en-US" altLang="ja-JP" b="1" dirty="0"/>
          </a:p>
          <a:p>
            <a:endParaRPr kumimoji="1" lang="en-US" altLang="ja-JP" b="1" dirty="0"/>
          </a:p>
          <a:p>
            <a:endParaRPr kumimoji="1" lang="en-US" altLang="ja-JP" b="1" dirty="0"/>
          </a:p>
          <a:p>
            <a:r>
              <a:rPr kumimoji="1" lang="ja-JP" altLang="en-US" b="1" dirty="0"/>
              <a:t>・ペルソナの設定に沿ったアプリ開発</a:t>
            </a:r>
            <a:endParaRPr kumimoji="1" lang="en-US" altLang="ja-JP" b="1" dirty="0"/>
          </a:p>
          <a:p>
            <a:endParaRPr kumimoji="1" lang="en-US" altLang="ja-JP" b="1" dirty="0"/>
          </a:p>
          <a:p>
            <a:r>
              <a:rPr kumimoji="1" lang="ja-JP" altLang="en-US" b="1" dirty="0"/>
              <a:t>・無駄な操作を減らす。</a:t>
            </a:r>
            <a:endParaRPr kumimoji="1" lang="en-US" altLang="ja-JP" b="1" dirty="0"/>
          </a:p>
          <a:p>
            <a:endParaRPr kumimoji="1" lang="en-US" altLang="ja-JP" b="1" dirty="0"/>
          </a:p>
          <a:p>
            <a:r>
              <a:rPr kumimoji="1" lang="ja-JP" altLang="en-US" b="1" u="sng" dirty="0">
                <a:solidFill>
                  <a:srgbClr val="C00000"/>
                </a:solidFill>
              </a:rPr>
              <a:t>☆日常業務でキーボード操作を必要としない　アピールポイント！</a:t>
            </a:r>
            <a:endParaRPr kumimoji="1" lang="en-US" altLang="ja-JP" b="1" u="sng" dirty="0">
              <a:solidFill>
                <a:srgbClr val="C00000"/>
              </a:solidFill>
            </a:endParaRPr>
          </a:p>
          <a:p>
            <a:endParaRPr kumimoji="1" lang="en-US" altLang="ja-JP" b="1" dirty="0"/>
          </a:p>
          <a:p>
            <a:r>
              <a:rPr kumimoji="1" lang="ja-JP" altLang="en-US" b="1" dirty="0"/>
              <a:t>・店長のできないのとは対象的に、機会慣れしている人（店員）のほうには、ハンバーガメニューを付けるなど工夫した。</a:t>
            </a:r>
            <a:endParaRPr kumimoji="1" lang="en-US" altLang="ja-JP" b="1" dirty="0"/>
          </a:p>
          <a:p>
            <a:endParaRPr kumimoji="1" lang="en-US" altLang="ja-JP" b="1" dirty="0"/>
          </a:p>
          <a:p>
            <a:r>
              <a:rPr kumimoji="1" lang="ja-JP" altLang="en-US" b="1" dirty="0"/>
              <a:t>・スマホとパソコンから両方から開いても大丈夫なようにデザインを考えた。（ボタンのデザイン・配置）ほとんど縦長。レスポンシブデザインはしていない。</a:t>
            </a:r>
            <a:endParaRPr kumimoji="1" lang="en-US" altLang="ja-JP" b="1" dirty="0"/>
          </a:p>
          <a:p>
            <a:r>
              <a:rPr kumimoji="1" lang="ja-JP" altLang="en-US" b="1" dirty="0"/>
              <a:t>　親指で触りやすい。ハンバーガーメニューを右側に配置。</a:t>
            </a:r>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04A16DF4-C5C3-CC62-C6CA-6D0001F2A4D4}"/>
              </a:ext>
            </a:extLst>
          </p:cNvPr>
          <p:cNvSpPr>
            <a:spLocks noGrp="1"/>
          </p:cNvSpPr>
          <p:nvPr>
            <p:ph type="sldNum" sz="quarter" idx="5"/>
          </p:nvPr>
        </p:nvSpPr>
        <p:spPr/>
        <p:txBody>
          <a:bodyPr/>
          <a:lstStyle/>
          <a:p>
            <a:fld id="{C91693B1-9BFD-4732-A9AA-E516087F4AB6}" type="slidenum">
              <a:rPr kumimoji="1" lang="ja-JP" altLang="en-US" smtClean="0"/>
              <a:t>15</a:t>
            </a:fld>
            <a:endParaRPr kumimoji="1" lang="ja-JP" altLang="en-US"/>
          </a:p>
        </p:txBody>
      </p:sp>
    </p:spTree>
    <p:extLst>
      <p:ext uri="{BB962C8B-B14F-4D97-AF65-F5344CB8AC3E}">
        <p14:creationId xmlns:p14="http://schemas.microsoft.com/office/powerpoint/2010/main" val="3684541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BA826-28B5-0E80-C130-83275616D39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7B33176-B83B-FB58-FA9F-C298B2A6814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4861550-2BEB-7830-BA08-94A97C7011FC}"/>
              </a:ext>
            </a:extLst>
          </p:cNvPr>
          <p:cNvSpPr>
            <a:spLocks noGrp="1"/>
          </p:cNvSpPr>
          <p:nvPr>
            <p:ph type="body" idx="1"/>
          </p:nvPr>
        </p:nvSpPr>
        <p:spPr/>
        <p:txBody>
          <a:bodyPr/>
          <a:lstStyle/>
          <a:p>
            <a:r>
              <a:rPr kumimoji="1" lang="ja-JP" altLang="en-US" b="1" dirty="0"/>
              <a:t>担当：村井</a:t>
            </a:r>
            <a:endParaRPr kumimoji="1" lang="en-US" altLang="ja-JP" b="1" dirty="0"/>
          </a:p>
          <a:p>
            <a:endParaRPr kumimoji="1" lang="en-US" altLang="ja-JP" b="1" dirty="0"/>
          </a:p>
          <a:p>
            <a:endParaRPr kumimoji="1" lang="en-US" altLang="ja-JP" b="1" dirty="0"/>
          </a:p>
          <a:p>
            <a:r>
              <a:rPr kumimoji="1" lang="ja-JP" altLang="en-US" b="1" dirty="0"/>
              <a:t>・ペルソナの設定に沿ったアプリ開発</a:t>
            </a:r>
            <a:endParaRPr kumimoji="1" lang="en-US" altLang="ja-JP" b="1" dirty="0"/>
          </a:p>
          <a:p>
            <a:endParaRPr kumimoji="1" lang="en-US" altLang="ja-JP" b="1" dirty="0"/>
          </a:p>
          <a:p>
            <a:r>
              <a:rPr kumimoji="1" lang="ja-JP" altLang="en-US" b="1" dirty="0"/>
              <a:t>・無駄な操作を減らす。</a:t>
            </a:r>
            <a:endParaRPr kumimoji="1" lang="en-US" altLang="ja-JP" b="1" dirty="0"/>
          </a:p>
          <a:p>
            <a:endParaRPr kumimoji="1" lang="en-US" altLang="ja-JP" b="1" dirty="0"/>
          </a:p>
          <a:p>
            <a:r>
              <a:rPr kumimoji="1" lang="ja-JP" altLang="en-US" b="1" u="sng" dirty="0">
                <a:solidFill>
                  <a:srgbClr val="C00000"/>
                </a:solidFill>
              </a:rPr>
              <a:t>☆日常業務でキーボード操作を必要としない　アピールポイント！</a:t>
            </a:r>
            <a:endParaRPr kumimoji="1" lang="en-US" altLang="ja-JP" b="1" u="sng" dirty="0">
              <a:solidFill>
                <a:srgbClr val="C00000"/>
              </a:solidFill>
            </a:endParaRPr>
          </a:p>
          <a:p>
            <a:endParaRPr kumimoji="1" lang="en-US" altLang="ja-JP" b="1" dirty="0"/>
          </a:p>
          <a:p>
            <a:r>
              <a:rPr kumimoji="1" lang="ja-JP" altLang="en-US" b="1" dirty="0"/>
              <a:t>・店長のできないのとは対象的に、機会慣れしている人（店員）のほうには、ハンバーガメニューを付けるなど工夫した。</a:t>
            </a:r>
            <a:endParaRPr kumimoji="1" lang="en-US" altLang="ja-JP" b="1" dirty="0"/>
          </a:p>
          <a:p>
            <a:endParaRPr kumimoji="1" lang="en-US" altLang="ja-JP" b="1" dirty="0"/>
          </a:p>
          <a:p>
            <a:r>
              <a:rPr kumimoji="1" lang="ja-JP" altLang="en-US" b="1" dirty="0"/>
              <a:t>・スマホとパソコンから両方から開いても大丈夫なようにデザインを考えた。（ボタンのデザイン・配置）ほとんど縦長。レスポンシブデザインはしていない。</a:t>
            </a:r>
            <a:endParaRPr kumimoji="1" lang="en-US" altLang="ja-JP" b="1" dirty="0"/>
          </a:p>
          <a:p>
            <a:r>
              <a:rPr kumimoji="1" lang="ja-JP" altLang="en-US" b="1" dirty="0"/>
              <a:t>　親指で触りやすい。ハンバーガーメニューを右側に配置。</a:t>
            </a:r>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184EB26B-17CA-225A-98D1-3D297EC17ACD}"/>
              </a:ext>
            </a:extLst>
          </p:cNvPr>
          <p:cNvSpPr>
            <a:spLocks noGrp="1"/>
          </p:cNvSpPr>
          <p:nvPr>
            <p:ph type="sldNum" sz="quarter" idx="5"/>
          </p:nvPr>
        </p:nvSpPr>
        <p:spPr/>
        <p:txBody>
          <a:bodyPr/>
          <a:lstStyle/>
          <a:p>
            <a:fld id="{C91693B1-9BFD-4732-A9AA-E516087F4AB6}" type="slidenum">
              <a:rPr kumimoji="1" lang="ja-JP" altLang="en-US" smtClean="0"/>
              <a:t>16</a:t>
            </a:fld>
            <a:endParaRPr kumimoji="1" lang="ja-JP" altLang="en-US"/>
          </a:p>
        </p:txBody>
      </p:sp>
    </p:spTree>
    <p:extLst>
      <p:ext uri="{BB962C8B-B14F-4D97-AF65-F5344CB8AC3E}">
        <p14:creationId xmlns:p14="http://schemas.microsoft.com/office/powerpoint/2010/main" val="4100657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17</a:t>
            </a:fld>
            <a:endParaRPr kumimoji="1" lang="ja-JP" altLang="en-US"/>
          </a:p>
        </p:txBody>
      </p:sp>
    </p:spTree>
    <p:extLst>
      <p:ext uri="{BB962C8B-B14F-4D97-AF65-F5344CB8AC3E}">
        <p14:creationId xmlns:p14="http://schemas.microsoft.com/office/powerpoint/2010/main" val="29747800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CD43E-680C-1B9D-B2F2-C182037A5ED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9083D6B-C4AF-25DA-CC5D-6B2C16D5758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3F77E3F-16E5-5259-1C1A-4FF665D04005}"/>
              </a:ext>
            </a:extLst>
          </p:cNvPr>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E5CA07AB-580B-0E62-517A-794F6FB95D48}"/>
              </a:ext>
            </a:extLst>
          </p:cNvPr>
          <p:cNvSpPr>
            <a:spLocks noGrp="1"/>
          </p:cNvSpPr>
          <p:nvPr>
            <p:ph type="sldNum" sz="quarter" idx="5"/>
          </p:nvPr>
        </p:nvSpPr>
        <p:spPr/>
        <p:txBody>
          <a:bodyPr/>
          <a:lstStyle/>
          <a:p>
            <a:fld id="{C91693B1-9BFD-4732-A9AA-E516087F4AB6}" type="slidenum">
              <a:rPr kumimoji="1" lang="ja-JP" altLang="en-US" smtClean="0"/>
              <a:t>18</a:t>
            </a:fld>
            <a:endParaRPr kumimoji="1" lang="ja-JP" altLang="en-US"/>
          </a:p>
        </p:txBody>
      </p:sp>
    </p:spTree>
    <p:extLst>
      <p:ext uri="{BB962C8B-B14F-4D97-AF65-F5344CB8AC3E}">
        <p14:creationId xmlns:p14="http://schemas.microsoft.com/office/powerpoint/2010/main" val="2113313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EE373-CB46-0ADD-01FE-A618721679B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843E988-2088-B397-649D-1C43CD34F19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2D4B8C7-62C0-C0F5-6AAE-5D7C516ABC6C}"/>
              </a:ext>
            </a:extLst>
          </p:cNvPr>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B3A31F45-CD09-5871-29E0-E01BDE52B647}"/>
              </a:ext>
            </a:extLst>
          </p:cNvPr>
          <p:cNvSpPr>
            <a:spLocks noGrp="1"/>
          </p:cNvSpPr>
          <p:nvPr>
            <p:ph type="sldNum" sz="quarter" idx="5"/>
          </p:nvPr>
        </p:nvSpPr>
        <p:spPr/>
        <p:txBody>
          <a:bodyPr/>
          <a:lstStyle/>
          <a:p>
            <a:fld id="{C91693B1-9BFD-4732-A9AA-E516087F4AB6}" type="slidenum">
              <a:rPr kumimoji="1" lang="ja-JP" altLang="en-US" smtClean="0"/>
              <a:t>19</a:t>
            </a:fld>
            <a:endParaRPr kumimoji="1" lang="ja-JP" altLang="en-US"/>
          </a:p>
        </p:txBody>
      </p:sp>
    </p:spTree>
    <p:extLst>
      <p:ext uri="{BB962C8B-B14F-4D97-AF65-F5344CB8AC3E}">
        <p14:creationId xmlns:p14="http://schemas.microsoft.com/office/powerpoint/2010/main" val="22452988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B307B-DB19-D8AC-61F7-DBC4F4DC9E7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0B9F2BC-D69A-7470-CF0A-177F28D0130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A84D037-3394-69C8-2060-637F8E7DA0FC}"/>
              </a:ext>
            </a:extLst>
          </p:cNvPr>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9FBA35C7-56C5-95FC-4F85-65864684E721}"/>
              </a:ext>
            </a:extLst>
          </p:cNvPr>
          <p:cNvSpPr>
            <a:spLocks noGrp="1"/>
          </p:cNvSpPr>
          <p:nvPr>
            <p:ph type="sldNum" sz="quarter" idx="5"/>
          </p:nvPr>
        </p:nvSpPr>
        <p:spPr/>
        <p:txBody>
          <a:bodyPr/>
          <a:lstStyle/>
          <a:p>
            <a:fld id="{C91693B1-9BFD-4732-A9AA-E516087F4AB6}" type="slidenum">
              <a:rPr kumimoji="1" lang="ja-JP" altLang="en-US" smtClean="0"/>
              <a:t>20</a:t>
            </a:fld>
            <a:endParaRPr kumimoji="1" lang="ja-JP" altLang="en-US"/>
          </a:p>
        </p:txBody>
      </p:sp>
    </p:spTree>
    <p:extLst>
      <p:ext uri="{BB962C8B-B14F-4D97-AF65-F5344CB8AC3E}">
        <p14:creationId xmlns:p14="http://schemas.microsoft.com/office/powerpoint/2010/main" val="35674957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7B153-FE74-BEE6-EA81-28E25B52099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4DBAD82-BC23-EC9B-2F9E-8E816AADAA7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CCC4FFB-E0D6-753D-3D5F-CD68BC3FA6AC}"/>
              </a:ext>
            </a:extLst>
          </p:cNvPr>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093AAF67-D045-E269-8209-932DE10CFE52}"/>
              </a:ext>
            </a:extLst>
          </p:cNvPr>
          <p:cNvSpPr>
            <a:spLocks noGrp="1"/>
          </p:cNvSpPr>
          <p:nvPr>
            <p:ph type="sldNum" sz="quarter" idx="5"/>
          </p:nvPr>
        </p:nvSpPr>
        <p:spPr/>
        <p:txBody>
          <a:bodyPr/>
          <a:lstStyle/>
          <a:p>
            <a:fld id="{C91693B1-9BFD-4732-A9AA-E516087F4AB6}" type="slidenum">
              <a:rPr kumimoji="1" lang="ja-JP" altLang="en-US" smtClean="0"/>
              <a:t>21</a:t>
            </a:fld>
            <a:endParaRPr kumimoji="1" lang="ja-JP" altLang="en-US"/>
          </a:p>
        </p:txBody>
      </p:sp>
    </p:spTree>
    <p:extLst>
      <p:ext uri="{BB962C8B-B14F-4D97-AF65-F5344CB8AC3E}">
        <p14:creationId xmlns:p14="http://schemas.microsoft.com/office/powerpoint/2010/main" val="2015222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F2D49-A324-A86D-731E-6F48E62AA44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3F02B66-4C3F-529D-34B1-5876105764C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3177D99-E659-53EF-BADE-E87ABE2E6EF8}"/>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803F689C-0B4A-6031-E428-DFE823C32253}"/>
              </a:ext>
            </a:extLst>
          </p:cNvPr>
          <p:cNvSpPr>
            <a:spLocks noGrp="1"/>
          </p:cNvSpPr>
          <p:nvPr>
            <p:ph type="sldNum" sz="quarter" idx="5"/>
          </p:nvPr>
        </p:nvSpPr>
        <p:spPr/>
        <p:txBody>
          <a:bodyPr/>
          <a:lstStyle/>
          <a:p>
            <a:fld id="{C91693B1-9BFD-4732-A9AA-E516087F4AB6}" type="slidenum">
              <a:rPr kumimoji="1" lang="ja-JP" altLang="en-US" smtClean="0"/>
              <a:t>22</a:t>
            </a:fld>
            <a:endParaRPr kumimoji="1" lang="ja-JP" altLang="en-US"/>
          </a:p>
        </p:txBody>
      </p:sp>
    </p:spTree>
    <p:extLst>
      <p:ext uri="{BB962C8B-B14F-4D97-AF65-F5344CB8AC3E}">
        <p14:creationId xmlns:p14="http://schemas.microsoft.com/office/powerpoint/2010/main" val="4169037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担当：川﨑</a:t>
            </a:r>
            <a:endParaRPr kumimoji="1" lang="en-US" altLang="ja-JP" b="1" dirty="0"/>
          </a:p>
          <a:p>
            <a:endParaRPr kumimoji="1" lang="en-US" altLang="ja-JP" b="1" dirty="0"/>
          </a:p>
          <a:p>
            <a:r>
              <a:rPr kumimoji="1" lang="ja-JP" altLang="en-US" b="1" dirty="0"/>
              <a:t>・チーム全員バイト経験があり、シフトを効率的にできるのでは？</a:t>
            </a:r>
            <a:endParaRPr kumimoji="1" lang="en-US" altLang="ja-JP" b="1" dirty="0"/>
          </a:p>
          <a:p>
            <a:r>
              <a:rPr kumimoji="1" lang="ja-JP" altLang="en-US" b="1" dirty="0"/>
              <a:t>・おばあちゃん　機械音痴　誰でも使いやすいように</a:t>
            </a:r>
            <a:endParaRPr kumimoji="1" lang="en-US" altLang="ja-JP" b="1" dirty="0"/>
          </a:p>
          <a:p>
            <a:r>
              <a:rPr kumimoji="1" lang="ja-JP" altLang="en-US" b="1" dirty="0"/>
              <a:t>・データを大量に必要しないものは何かと考える。</a:t>
            </a:r>
            <a:endParaRPr kumimoji="1" lang="en-US" altLang="ja-JP" b="1" dirty="0"/>
          </a:p>
          <a:p>
            <a:r>
              <a:rPr kumimoji="1" lang="ja-JP" altLang="en-US" b="1" dirty="0"/>
              <a:t>・開発を通して、勉強してる</a:t>
            </a:r>
            <a:endParaRPr kumimoji="1" lang="en-US" altLang="ja-JP" b="1" dirty="0"/>
          </a:p>
          <a:p>
            <a:endParaRPr kumimoji="1" lang="en-US" altLang="ja-JP" b="1" dirty="0"/>
          </a:p>
          <a:p>
            <a:endParaRPr kumimoji="1" lang="en-US" altLang="ja-JP" b="1" dirty="0"/>
          </a:p>
          <a:p>
            <a:endParaRPr kumimoji="1" lang="en-US" altLang="ja-JP" b="1" dirty="0"/>
          </a:p>
          <a:p>
            <a:r>
              <a:rPr kumimoji="1" lang="ja-JP" altLang="en-US" b="1" dirty="0"/>
              <a:t>カンペ</a:t>
            </a:r>
            <a:endParaRPr kumimoji="1" lang="en-US" altLang="ja-JP" b="1" dirty="0"/>
          </a:p>
          <a:p>
            <a:r>
              <a:rPr kumimoji="1" lang="ja-JP" altLang="en-US" b="1" dirty="0"/>
              <a:t>主に３つ</a:t>
            </a:r>
            <a:endParaRPr kumimoji="1" lang="en-US" altLang="ja-JP" b="1" dirty="0"/>
          </a:p>
          <a:p>
            <a:r>
              <a:rPr kumimoji="1" lang="ja-JP" altLang="en-US" b="1" dirty="0"/>
              <a:t>これまでの研修で得た知識の実践</a:t>
            </a:r>
            <a:endParaRPr kumimoji="1" lang="en-US" altLang="ja-JP" b="1" dirty="0"/>
          </a:p>
          <a:p>
            <a:r>
              <a:rPr kumimoji="1" lang="ja-JP" altLang="en-US" b="1" dirty="0"/>
              <a:t>共同作業の経験を積むこと</a:t>
            </a:r>
            <a:endParaRPr kumimoji="1" lang="en-US" altLang="ja-JP" b="1" dirty="0"/>
          </a:p>
          <a:p>
            <a:r>
              <a:rPr kumimoji="1" lang="ja-JP" altLang="en-US" b="1" dirty="0"/>
              <a:t>共同作業の経験を通して、意思疎通や日程調整の重要性を学ぶ</a:t>
            </a:r>
            <a:endParaRPr kumimoji="1" lang="en-US" altLang="ja-JP" b="1" dirty="0"/>
          </a:p>
          <a:p>
            <a:endParaRPr kumimoji="1" lang="en-US" altLang="ja-JP" b="1" dirty="0"/>
          </a:p>
          <a:p>
            <a:endParaRPr kumimoji="1" lang="en-US" altLang="ja-JP" b="1"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5</a:t>
            </a:fld>
            <a:endParaRPr kumimoji="1" lang="ja-JP" altLang="en-US"/>
          </a:p>
        </p:txBody>
      </p:sp>
    </p:spTree>
    <p:extLst>
      <p:ext uri="{BB962C8B-B14F-4D97-AF65-F5344CB8AC3E}">
        <p14:creationId xmlns:p14="http://schemas.microsoft.com/office/powerpoint/2010/main" val="7374888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C1453-98C7-0F54-7214-9F68D3EE141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6178ABC-C6B0-A0BC-D5D8-60B08640BB0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32687AC-3112-E5E7-85ED-F4612F13D9DC}"/>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70859BF3-1E87-5E52-FF3C-06CA64FA8493}"/>
              </a:ext>
            </a:extLst>
          </p:cNvPr>
          <p:cNvSpPr>
            <a:spLocks noGrp="1"/>
          </p:cNvSpPr>
          <p:nvPr>
            <p:ph type="sldNum" sz="quarter" idx="5"/>
          </p:nvPr>
        </p:nvSpPr>
        <p:spPr/>
        <p:txBody>
          <a:bodyPr/>
          <a:lstStyle/>
          <a:p>
            <a:fld id="{C91693B1-9BFD-4732-A9AA-E516087F4AB6}" type="slidenum">
              <a:rPr kumimoji="1" lang="ja-JP" altLang="en-US" smtClean="0"/>
              <a:t>23</a:t>
            </a:fld>
            <a:endParaRPr kumimoji="1" lang="ja-JP" altLang="en-US"/>
          </a:p>
        </p:txBody>
      </p:sp>
    </p:spTree>
    <p:extLst>
      <p:ext uri="{BB962C8B-B14F-4D97-AF65-F5344CB8AC3E}">
        <p14:creationId xmlns:p14="http://schemas.microsoft.com/office/powerpoint/2010/main" val="1469829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230A5-7187-8DE8-F7C7-73F8796B30B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CA57BA3-957C-CC15-1981-0A3AB625980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857E35D-F55D-874A-0ABF-7F75F643E8A8}"/>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78BB3C5F-0BE6-BA1B-4BE6-9FDAE10B3DC0}"/>
              </a:ext>
            </a:extLst>
          </p:cNvPr>
          <p:cNvSpPr>
            <a:spLocks noGrp="1"/>
          </p:cNvSpPr>
          <p:nvPr>
            <p:ph type="sldNum" sz="quarter" idx="5"/>
          </p:nvPr>
        </p:nvSpPr>
        <p:spPr/>
        <p:txBody>
          <a:bodyPr/>
          <a:lstStyle/>
          <a:p>
            <a:fld id="{C91693B1-9BFD-4732-A9AA-E516087F4AB6}" type="slidenum">
              <a:rPr kumimoji="1" lang="ja-JP" altLang="en-US" smtClean="0"/>
              <a:t>24</a:t>
            </a:fld>
            <a:endParaRPr kumimoji="1" lang="ja-JP" altLang="en-US"/>
          </a:p>
        </p:txBody>
      </p:sp>
    </p:spTree>
    <p:extLst>
      <p:ext uri="{BB962C8B-B14F-4D97-AF65-F5344CB8AC3E}">
        <p14:creationId xmlns:p14="http://schemas.microsoft.com/office/powerpoint/2010/main" val="35900290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383AC-CDB0-434D-3BC2-0063AFC9D30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20E3978-8EBE-B5A9-A65D-309A6593F52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36C00AC-354B-EF76-7AB8-16209A551D04}"/>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8717185D-A009-49CD-F5F8-14A589873AA1}"/>
              </a:ext>
            </a:extLst>
          </p:cNvPr>
          <p:cNvSpPr>
            <a:spLocks noGrp="1"/>
          </p:cNvSpPr>
          <p:nvPr>
            <p:ph type="sldNum" sz="quarter" idx="5"/>
          </p:nvPr>
        </p:nvSpPr>
        <p:spPr/>
        <p:txBody>
          <a:bodyPr/>
          <a:lstStyle/>
          <a:p>
            <a:fld id="{C91693B1-9BFD-4732-A9AA-E516087F4AB6}" type="slidenum">
              <a:rPr kumimoji="1" lang="ja-JP" altLang="en-US" smtClean="0"/>
              <a:t>25</a:t>
            </a:fld>
            <a:endParaRPr kumimoji="1" lang="ja-JP" altLang="en-US"/>
          </a:p>
        </p:txBody>
      </p:sp>
    </p:spTree>
    <p:extLst>
      <p:ext uri="{BB962C8B-B14F-4D97-AF65-F5344CB8AC3E}">
        <p14:creationId xmlns:p14="http://schemas.microsoft.com/office/powerpoint/2010/main" val="40399528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4C9A8-3A46-BF9F-A25D-61D305F5233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4C24F7-21AA-0D97-CAF3-DA63BD7C477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8A64503-5405-DF21-1E4A-44E71A34BFBE}"/>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3825A44B-BA3B-025F-DA5E-CB80FB071C6F}"/>
              </a:ext>
            </a:extLst>
          </p:cNvPr>
          <p:cNvSpPr>
            <a:spLocks noGrp="1"/>
          </p:cNvSpPr>
          <p:nvPr>
            <p:ph type="sldNum" sz="quarter" idx="5"/>
          </p:nvPr>
        </p:nvSpPr>
        <p:spPr/>
        <p:txBody>
          <a:bodyPr/>
          <a:lstStyle/>
          <a:p>
            <a:fld id="{C91693B1-9BFD-4732-A9AA-E516087F4AB6}" type="slidenum">
              <a:rPr kumimoji="1" lang="ja-JP" altLang="en-US" smtClean="0"/>
              <a:t>26</a:t>
            </a:fld>
            <a:endParaRPr kumimoji="1" lang="ja-JP" altLang="en-US"/>
          </a:p>
        </p:txBody>
      </p:sp>
    </p:spTree>
    <p:extLst>
      <p:ext uri="{BB962C8B-B14F-4D97-AF65-F5344CB8AC3E}">
        <p14:creationId xmlns:p14="http://schemas.microsoft.com/office/powerpoint/2010/main" val="27468191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担当：青木</a:t>
            </a:r>
            <a:endParaRPr kumimoji="1" lang="en-US" altLang="ja-JP" b="1" dirty="0"/>
          </a:p>
          <a:p>
            <a:endParaRPr kumimoji="1" lang="en-US" altLang="ja-JP" b="1" dirty="0"/>
          </a:p>
          <a:p>
            <a:r>
              <a:rPr kumimoji="1" lang="ja-JP" altLang="en-US" b="1" dirty="0"/>
              <a:t>・進捗状況の数字での見える化　自分自身や周囲の進捗状況が把握できるため、目標も立てやすい。　</a:t>
            </a:r>
            <a:endParaRPr kumimoji="1" lang="en-US" altLang="ja-JP" b="1" dirty="0"/>
          </a:p>
          <a:p>
            <a:r>
              <a:rPr kumimoji="1" lang="ja-JP" altLang="en-US" b="1" dirty="0"/>
              <a:t>　定期的な話し合いによって、個々人の現状を周囲が把握できる。誰が助けが必要かどうかにつながる。</a:t>
            </a:r>
            <a:endParaRPr kumimoji="1" lang="en-US" altLang="ja-JP" b="1" dirty="0"/>
          </a:p>
          <a:p>
            <a:endParaRPr kumimoji="1" lang="en-US" altLang="ja-JP" b="1" dirty="0"/>
          </a:p>
          <a:p>
            <a:r>
              <a:rPr kumimoji="1" lang="ja-JP" altLang="en-US" b="1" dirty="0"/>
              <a:t>・報告・連絡・相談の大切さ　</a:t>
            </a:r>
            <a:endParaRPr kumimoji="1" lang="en-US" altLang="ja-JP" b="1" dirty="0"/>
          </a:p>
          <a:p>
            <a:endParaRPr kumimoji="1" lang="en-US" altLang="ja-JP" b="1" dirty="0"/>
          </a:p>
          <a:p>
            <a:r>
              <a:rPr kumimoji="1" lang="ja-JP" altLang="en-US" b="1" dirty="0"/>
              <a:t>・役割分担の重要性　適材適所を考える。</a:t>
            </a:r>
            <a:r>
              <a:rPr kumimoji="1" lang="en-US" altLang="ja-JP" b="1" dirty="0"/>
              <a:t>1</a:t>
            </a:r>
            <a:r>
              <a:rPr kumimoji="1" lang="ja-JP" altLang="en-US" b="1" dirty="0"/>
              <a:t>人に仕事を与えすぎない。程よい役割の分散　</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27</a:t>
            </a:fld>
            <a:endParaRPr kumimoji="1" lang="ja-JP" altLang="en-US"/>
          </a:p>
        </p:txBody>
      </p:sp>
    </p:spTree>
    <p:extLst>
      <p:ext uri="{BB962C8B-B14F-4D97-AF65-F5344CB8AC3E}">
        <p14:creationId xmlns:p14="http://schemas.microsoft.com/office/powerpoint/2010/main" val="30620258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0962F-292D-0C33-572D-BDCBF74187B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7443AC7-49D7-B172-D46D-FAC2D1858EF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9595744-9433-A0AA-30F9-ACE5184DA887}"/>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D09E5DBB-DDF8-4BC9-754B-E1E39A72E3EE}"/>
              </a:ext>
            </a:extLst>
          </p:cNvPr>
          <p:cNvSpPr>
            <a:spLocks noGrp="1"/>
          </p:cNvSpPr>
          <p:nvPr>
            <p:ph type="sldNum" sz="quarter" idx="5"/>
          </p:nvPr>
        </p:nvSpPr>
        <p:spPr/>
        <p:txBody>
          <a:bodyPr/>
          <a:lstStyle/>
          <a:p>
            <a:fld id="{C91693B1-9BFD-4732-A9AA-E516087F4AB6}" type="slidenum">
              <a:rPr kumimoji="1" lang="ja-JP" altLang="en-US" smtClean="0"/>
              <a:t>28</a:t>
            </a:fld>
            <a:endParaRPr kumimoji="1" lang="ja-JP" altLang="en-US"/>
          </a:p>
        </p:txBody>
      </p:sp>
    </p:spTree>
    <p:extLst>
      <p:ext uri="{BB962C8B-B14F-4D97-AF65-F5344CB8AC3E}">
        <p14:creationId xmlns:p14="http://schemas.microsoft.com/office/powerpoint/2010/main" val="368965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川﨑</a:t>
            </a:r>
            <a:endParaRPr kumimoji="1" lang="en-US" altLang="ja-JP" dirty="0"/>
          </a:p>
          <a:p>
            <a:endParaRPr kumimoji="1" lang="en-US" altLang="ja-JP" dirty="0"/>
          </a:p>
          <a:p>
            <a:r>
              <a:rPr lang="ja-JP" altLang="en-US" b="1" dirty="0">
                <a:latin typeface="BIZ UDPゴシック" panose="020B0400000000000000" pitchFamily="50" charset="-128"/>
                <a:ea typeface="BIZ UDPゴシック" panose="020B0400000000000000" pitchFamily="50" charset="-128"/>
              </a:rPr>
              <a:t>ペルソナ</a:t>
            </a:r>
            <a:r>
              <a:rPr lang="en-US" altLang="ja-JP" b="1" dirty="0">
                <a:latin typeface="BIZ UDPゴシック" panose="020B0400000000000000" pitchFamily="50" charset="-128"/>
                <a:ea typeface="BIZ UDPゴシック" panose="020B0400000000000000" pitchFamily="50" charset="-128"/>
              </a:rPr>
              <a:t>(</a:t>
            </a:r>
            <a:r>
              <a:rPr lang="ja-JP" altLang="en-US" b="1" dirty="0">
                <a:latin typeface="BIZ UDPゴシック" panose="020B0400000000000000" pitchFamily="50" charset="-128"/>
                <a:ea typeface="BIZ UDPゴシック" panose="020B0400000000000000" pitchFamily="50" charset="-128"/>
              </a:rPr>
              <a:t>後述</a:t>
            </a:r>
            <a:r>
              <a:rPr lang="en-US" altLang="ja-JP" b="1" dirty="0">
                <a:latin typeface="BIZ UDPゴシック" panose="020B0400000000000000" pitchFamily="50" charset="-128"/>
                <a:ea typeface="BIZ UDPゴシック" panose="020B0400000000000000" pitchFamily="50" charset="-128"/>
              </a:rPr>
              <a:t>)</a:t>
            </a:r>
            <a:r>
              <a:rPr lang="ja-JP" altLang="en-US" b="1" dirty="0">
                <a:latin typeface="BIZ UDPゴシック" panose="020B0400000000000000" pitchFamily="50" charset="-128"/>
                <a:ea typeface="BIZ UDPゴシック" panose="020B0400000000000000" pitchFamily="50" charset="-128"/>
              </a:rPr>
              <a:t>の困り事：</a:t>
            </a:r>
            <a:r>
              <a:rPr kumimoji="1" lang="ja-JP" altLang="en-US" b="1" dirty="0">
                <a:solidFill>
                  <a:srgbClr val="C00000"/>
                </a:solidFill>
                <a:latin typeface="BIZ UDPゴシック" panose="020B0400000000000000" pitchFamily="50" charset="-128"/>
                <a:ea typeface="BIZ UDPゴシック" panose="020B0400000000000000" pitchFamily="50" charset="-128"/>
              </a:rPr>
              <a:t>機械音痴で</a:t>
            </a:r>
            <a:endParaRPr kumimoji="1" lang="en-US" altLang="ja-JP" b="1" dirty="0">
              <a:solidFill>
                <a:srgbClr val="C00000"/>
              </a:solidFill>
              <a:latin typeface="BIZ UDPゴシック" panose="020B0400000000000000" pitchFamily="50" charset="-128"/>
              <a:ea typeface="BIZ UDPゴシック" panose="020B0400000000000000" pitchFamily="50" charset="-128"/>
            </a:endParaRPr>
          </a:p>
          <a:p>
            <a:endParaRPr lang="en-US" altLang="ja-JP" b="1" dirty="0">
              <a:latin typeface="BIZ UDPゴシック" panose="020B0400000000000000" pitchFamily="50" charset="-128"/>
              <a:ea typeface="BIZ UDPゴシック" panose="020B0400000000000000" pitchFamily="50" charset="-128"/>
            </a:endParaRPr>
          </a:p>
          <a:p>
            <a:r>
              <a:rPr lang="ja-JP" altLang="en-US" b="1" dirty="0">
                <a:solidFill>
                  <a:schemeClr val="accent2"/>
                </a:solidFill>
                <a:latin typeface="BIZ UDPゴシック" panose="020B0400000000000000" pitchFamily="50" charset="-128"/>
                <a:ea typeface="BIZ UDPゴシック" panose="020B0400000000000000" pitchFamily="50" charset="-128"/>
              </a:rPr>
              <a:t>従来</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・店長が、個別でシフト希望を募るアナログ調整。</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→カレンダーやマニュアルを別途用意しなければいけなかった</a:t>
            </a:r>
            <a:endParaRPr lang="en-US" altLang="ja-JP" b="1" dirty="0">
              <a:latin typeface="BIZ UDPゴシック" panose="020B0400000000000000" pitchFamily="50" charset="-128"/>
              <a:ea typeface="BIZ UDPゴシック" panose="020B0400000000000000" pitchFamily="50" charset="-128"/>
            </a:endParaRPr>
          </a:p>
          <a:p>
            <a:endParaRPr lang="en-US" altLang="ja-JP" b="1" dirty="0">
              <a:latin typeface="BIZ UDPゴシック" panose="020B0400000000000000" pitchFamily="50" charset="-128"/>
              <a:ea typeface="BIZ UDPゴシック" panose="020B0400000000000000" pitchFamily="50" charset="-128"/>
            </a:endParaRPr>
          </a:p>
          <a:p>
            <a:r>
              <a:rPr lang="ja-JP" altLang="en-US" b="1" dirty="0">
                <a:solidFill>
                  <a:schemeClr val="accent2"/>
                </a:solidFill>
                <a:latin typeface="BIZ UDPゴシック" panose="020B0400000000000000" pitchFamily="50" charset="-128"/>
                <a:ea typeface="BIZ UDPゴシック" panose="020B0400000000000000" pitchFamily="50" charset="-128"/>
              </a:rPr>
              <a:t>今後</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・店長がシフト調整しなくて良い</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→カレンダーやマニュアルは一括で管理できる</a:t>
            </a:r>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6</a:t>
            </a:fld>
            <a:endParaRPr kumimoji="1" lang="ja-JP" altLang="en-US"/>
          </a:p>
        </p:txBody>
      </p:sp>
    </p:spTree>
    <p:extLst>
      <p:ext uri="{BB962C8B-B14F-4D97-AF65-F5344CB8AC3E}">
        <p14:creationId xmlns:p14="http://schemas.microsoft.com/office/powerpoint/2010/main" val="910126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川崎</a:t>
            </a:r>
            <a:endParaRPr kumimoji="1" lang="en-US" altLang="ja-JP" dirty="0"/>
          </a:p>
          <a:p>
            <a:r>
              <a:rPr kumimoji="1" lang="ja-JP" altLang="en-US" dirty="0"/>
              <a:t>ログイン前、ログイン後の画像</a:t>
            </a:r>
            <a:endParaRPr kumimoji="1" lang="en-US" altLang="ja-JP" dirty="0"/>
          </a:p>
          <a:p>
            <a:r>
              <a:rPr kumimoji="1" lang="ja-JP" altLang="en-US" dirty="0"/>
              <a:t>マニュアル（店長・店員）</a:t>
            </a:r>
            <a:endParaRPr kumimoji="1" lang="en-US" altLang="ja-JP" dirty="0"/>
          </a:p>
          <a:p>
            <a:endParaRPr kumimoji="1" lang="en-US" altLang="ja-JP" dirty="0"/>
          </a:p>
          <a:p>
            <a:r>
              <a:rPr kumimoji="1" lang="en-US" altLang="ja-JP" dirty="0"/>
              <a:t>1</a:t>
            </a:r>
            <a:r>
              <a:rPr kumimoji="1" lang="ja-JP" altLang="en-US" dirty="0"/>
              <a:t>枚目のスライド</a:t>
            </a:r>
            <a:endParaRPr kumimoji="1" lang="en-US" altLang="ja-JP" dirty="0"/>
          </a:p>
          <a:p>
            <a:r>
              <a:rPr kumimoji="1" lang="ja-JP" altLang="en-US" dirty="0"/>
              <a:t>ログイン画面の説明</a:t>
            </a:r>
            <a:endParaRPr kumimoji="1" lang="en-US" altLang="ja-JP" dirty="0"/>
          </a:p>
          <a:p>
            <a:endParaRPr kumimoji="1" lang="en-US" altLang="ja-JP" dirty="0"/>
          </a:p>
          <a:p>
            <a:r>
              <a:rPr kumimoji="1" lang="en-US" altLang="ja-JP" dirty="0"/>
              <a:t>2</a:t>
            </a:r>
            <a:r>
              <a:rPr kumimoji="1" lang="ja-JP" altLang="en-US" dirty="0"/>
              <a:t>枚目のスライド</a:t>
            </a:r>
            <a:endParaRPr kumimoji="1" lang="en-US" altLang="ja-JP" dirty="0"/>
          </a:p>
          <a:p>
            <a:r>
              <a:rPr kumimoji="1" lang="ja-JP" altLang="en-US" dirty="0"/>
              <a:t>店長画面と店員画面の違い</a:t>
            </a:r>
            <a:endParaRPr kumimoji="1" lang="en-US" altLang="ja-JP" dirty="0"/>
          </a:p>
          <a:p>
            <a:r>
              <a:rPr kumimoji="1" lang="ja-JP" altLang="en-US" dirty="0"/>
              <a:t>マニュアル画面を例に説明する</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7</a:t>
            </a:fld>
            <a:endParaRPr kumimoji="1" lang="ja-JP" altLang="en-US"/>
          </a:p>
        </p:txBody>
      </p:sp>
    </p:spTree>
    <p:extLst>
      <p:ext uri="{BB962C8B-B14F-4D97-AF65-F5344CB8AC3E}">
        <p14:creationId xmlns:p14="http://schemas.microsoft.com/office/powerpoint/2010/main" val="738113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川崎</a:t>
            </a:r>
            <a:endParaRPr kumimoji="1" lang="en-US" altLang="ja-JP" dirty="0"/>
          </a:p>
          <a:p>
            <a:endParaRPr kumimoji="1" lang="en-US" altLang="ja-JP" dirty="0"/>
          </a:p>
          <a:p>
            <a:r>
              <a:rPr kumimoji="1" lang="ja-JP" altLang="en-US" dirty="0"/>
              <a:t>イベントとは？</a:t>
            </a:r>
            <a:endParaRPr kumimoji="1" lang="en-US" altLang="ja-JP" dirty="0"/>
          </a:p>
          <a:p>
            <a:r>
              <a:rPr kumimoji="1" lang="ja-JP" altLang="en-US"/>
              <a:t>貸し切り</a:t>
            </a:r>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8</a:t>
            </a:fld>
            <a:endParaRPr kumimoji="1" lang="ja-JP" altLang="en-US"/>
          </a:p>
        </p:txBody>
      </p:sp>
    </p:spTree>
    <p:extLst>
      <p:ext uri="{BB962C8B-B14F-4D97-AF65-F5344CB8AC3E}">
        <p14:creationId xmlns:p14="http://schemas.microsoft.com/office/powerpoint/2010/main" val="1069100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担当：梶川</a:t>
            </a:r>
            <a:endParaRPr kumimoji="1" lang="en-US" altLang="ja-JP" b="1" dirty="0"/>
          </a:p>
          <a:p>
            <a:endParaRPr kumimoji="1" lang="en-US" altLang="ja-JP" b="1" dirty="0"/>
          </a:p>
          <a:p>
            <a:r>
              <a:rPr kumimoji="1" lang="ja-JP" altLang="en-US" b="1" dirty="0"/>
              <a:t>・却下された案について話す。　スーパーとコスメ、農業、通勤時間　データが大量に必要だったためと</a:t>
            </a:r>
            <a:r>
              <a:rPr kumimoji="1" lang="en-US" altLang="ja-JP" b="1" dirty="0"/>
              <a:t>API</a:t>
            </a:r>
            <a:r>
              <a:rPr kumimoji="1" lang="ja-JP" altLang="en-US" b="1" dirty="0"/>
              <a:t>の無料の制限を超えるため。</a:t>
            </a:r>
            <a:endParaRPr kumimoji="1" lang="en-US" altLang="ja-JP" b="1" dirty="0"/>
          </a:p>
          <a:p>
            <a:endParaRPr kumimoji="1" lang="en-US" altLang="ja-JP" b="1" dirty="0"/>
          </a:p>
          <a:p>
            <a:r>
              <a:rPr kumimoji="1" lang="ja-JP" altLang="en-US" b="1" dirty="0"/>
              <a:t>・</a:t>
            </a:r>
            <a:r>
              <a:rPr kumimoji="1" lang="en-US" altLang="ja-JP" b="1" dirty="0"/>
              <a:t>Canva</a:t>
            </a:r>
            <a:r>
              <a:rPr kumimoji="1" lang="ja-JP" altLang="en-US" b="1" dirty="0"/>
              <a:t>を用いた共同図面制作。何を作成したいか見える化。チーム内での情報共有や意見交換。</a:t>
            </a:r>
            <a:endParaRPr kumimoji="1" lang="en-US" altLang="ja-JP" b="1" dirty="0"/>
          </a:p>
          <a:p>
            <a:endParaRPr kumimoji="1" lang="en-US" altLang="ja-JP" b="1" dirty="0"/>
          </a:p>
          <a:p>
            <a:r>
              <a:rPr kumimoji="1" lang="ja-JP" altLang="en-US" b="1" dirty="0"/>
              <a:t>・ペルソナ　３～４人作った中の代表的なペルソナ　黒澤　譲司　さん　（</a:t>
            </a:r>
            <a:r>
              <a:rPr kumimoji="1" lang="en-US" altLang="ja-JP" b="1" dirty="0"/>
              <a:t>52</a:t>
            </a:r>
            <a:r>
              <a:rPr kumimoji="1" lang="ja-JP" altLang="en-US" b="1" dirty="0"/>
              <a:t>）　老眼あり。　パソコン操作が苦手。</a:t>
            </a:r>
            <a:endParaRPr kumimoji="1" lang="en-US" altLang="ja-JP" b="1" dirty="0"/>
          </a:p>
          <a:p>
            <a:endParaRPr kumimoji="1" lang="en-US" altLang="ja-JP" b="1" dirty="0"/>
          </a:p>
          <a:p>
            <a:endParaRPr kumimoji="1" lang="en-US" altLang="ja-JP" b="1" dirty="0"/>
          </a:p>
          <a:p>
            <a:r>
              <a:rPr kumimoji="1" lang="ja-JP" altLang="en-US" b="1" dirty="0"/>
              <a:t>・アドリブ入れる</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9</a:t>
            </a:fld>
            <a:endParaRPr kumimoji="1" lang="ja-JP" altLang="en-US"/>
          </a:p>
        </p:txBody>
      </p:sp>
    </p:spTree>
    <p:extLst>
      <p:ext uri="{BB962C8B-B14F-4D97-AF65-F5344CB8AC3E}">
        <p14:creationId xmlns:p14="http://schemas.microsoft.com/office/powerpoint/2010/main" val="690542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梶川</a:t>
            </a:r>
            <a:endParaRPr kumimoji="1" lang="en-US" altLang="ja-JP" dirty="0"/>
          </a:p>
          <a:p>
            <a:r>
              <a:rPr kumimoji="1" lang="ja-JP" altLang="en-US" dirty="0"/>
              <a:t>ここにペルソナ画像を</a:t>
            </a:r>
            <a:r>
              <a:rPr kumimoji="1" lang="en-US" altLang="ja-JP" dirty="0"/>
              <a:t>3</a:t>
            </a:r>
            <a:r>
              <a:rPr kumimoji="1" lang="ja-JP" altLang="en-US" dirty="0"/>
              <a:t>枚貼り付ける予定</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10</a:t>
            </a:fld>
            <a:endParaRPr kumimoji="1" lang="ja-JP" altLang="en-US"/>
          </a:p>
        </p:txBody>
      </p:sp>
    </p:spTree>
    <p:extLst>
      <p:ext uri="{BB962C8B-B14F-4D97-AF65-F5344CB8AC3E}">
        <p14:creationId xmlns:p14="http://schemas.microsoft.com/office/powerpoint/2010/main" val="3918465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梶川</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11</a:t>
            </a:fld>
            <a:endParaRPr kumimoji="1" lang="ja-JP" altLang="en-US"/>
          </a:p>
        </p:txBody>
      </p:sp>
    </p:spTree>
    <p:extLst>
      <p:ext uri="{BB962C8B-B14F-4D97-AF65-F5344CB8AC3E}">
        <p14:creationId xmlns:p14="http://schemas.microsoft.com/office/powerpoint/2010/main" val="1171998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担当：保留</a:t>
            </a:r>
            <a:endParaRPr kumimoji="1" lang="en-US" altLang="ja-JP" dirty="0"/>
          </a:p>
          <a:p>
            <a:endParaRPr kumimoji="1" lang="en-US" altLang="ja-JP" dirty="0"/>
          </a:p>
          <a:p>
            <a:r>
              <a:rPr kumimoji="1" lang="ja-JP" altLang="en-US" dirty="0"/>
              <a:t>画面に出す？</a:t>
            </a:r>
            <a:endParaRPr kumimoji="1" lang="en-US" altLang="ja-JP" dirty="0"/>
          </a:p>
          <a:p>
            <a:endParaRPr kumimoji="1" lang="en-US" altLang="ja-JP" dirty="0"/>
          </a:p>
          <a:p>
            <a:r>
              <a:rPr kumimoji="1" lang="en-US" altLang="ja-JP" dirty="0"/>
              <a:t>ID</a:t>
            </a:r>
            <a:r>
              <a:rPr kumimoji="1" lang="ja-JP" altLang="en-US" dirty="0"/>
              <a:t>とパスワードを出す。　</a:t>
            </a:r>
            <a:endParaRPr kumimoji="1" lang="en-US" altLang="ja-JP" dirty="0"/>
          </a:p>
          <a:p>
            <a:r>
              <a:rPr kumimoji="1" lang="ja-JP" altLang="en-US" dirty="0"/>
              <a:t>店長画面　</a:t>
            </a:r>
            <a:r>
              <a:rPr kumimoji="1" lang="en-US" altLang="ja-JP" dirty="0"/>
              <a:t>dojouser1</a:t>
            </a:r>
          </a:p>
          <a:p>
            <a:endParaRPr kumimoji="1" lang="en-US" altLang="ja-JP" dirty="0"/>
          </a:p>
          <a:p>
            <a:r>
              <a:rPr kumimoji="1" lang="ja-JP" altLang="en-US" dirty="0"/>
              <a:t>店員画面　</a:t>
            </a:r>
            <a:r>
              <a:rPr kumimoji="1" lang="en-US" altLang="ja-JP" dirty="0"/>
              <a:t>dojouser2~dojouser5</a:t>
            </a:r>
          </a:p>
          <a:p>
            <a:endParaRPr kumimoji="1" lang="en-US" altLang="ja-JP" dirty="0"/>
          </a:p>
          <a:p>
            <a:pPr algn="l"/>
            <a:r>
              <a:rPr lang="ja-JP" altLang="en-US" sz="1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スクショ</a:t>
            </a:r>
            <a:endParaRPr lang="en-US" altLang="ja-JP" sz="1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r>
              <a:rPr lang="ja-JP" altLang="en-US" sz="1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ここの部分で企業の方にも触ってもらう</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12</a:t>
            </a:fld>
            <a:endParaRPr kumimoji="1" lang="ja-JP" altLang="en-US"/>
          </a:p>
        </p:txBody>
      </p:sp>
    </p:spTree>
    <p:extLst>
      <p:ext uri="{BB962C8B-B14F-4D97-AF65-F5344CB8AC3E}">
        <p14:creationId xmlns:p14="http://schemas.microsoft.com/office/powerpoint/2010/main" val="2097688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041F8F-C60A-CAB8-4E46-387F871B717F}"/>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0D608EC-470D-1B9E-9F5C-9E96228DB2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09973F4-D27C-7D02-9FD4-387B2A978D69}"/>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5" name="フッター プレースホルダー 4">
            <a:extLst>
              <a:ext uri="{FF2B5EF4-FFF2-40B4-BE49-F238E27FC236}">
                <a16:creationId xmlns:a16="http://schemas.microsoft.com/office/drawing/2014/main" id="{8A546747-2099-CAD3-3ECA-50347AB005C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A4213E9-E5AD-77A4-3D98-576B87E4BF1A}"/>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919384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C9D989-B74C-5425-A73A-A2693845C57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6F00001-E6E6-5FDC-CB59-7F89A1D384A4}"/>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AC148B9-00FE-0828-449B-608E30374AD9}"/>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5" name="フッター プレースホルダー 4">
            <a:extLst>
              <a:ext uri="{FF2B5EF4-FFF2-40B4-BE49-F238E27FC236}">
                <a16:creationId xmlns:a16="http://schemas.microsoft.com/office/drawing/2014/main" id="{0E2597FE-DFE4-22DA-992D-5201E71D839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BBC1196-63C8-D4FB-E352-52891A9743FC}"/>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599135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5BD9400-2BE0-98E0-0067-D426C76AD51B}"/>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F9BE2A5-F90E-18C1-3321-1DD3B545092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E39D8C1-5C77-9591-2B04-854991BA530C}"/>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5" name="フッター プレースホルダー 4">
            <a:extLst>
              <a:ext uri="{FF2B5EF4-FFF2-40B4-BE49-F238E27FC236}">
                <a16:creationId xmlns:a16="http://schemas.microsoft.com/office/drawing/2014/main" id="{E3937869-9274-5B48-B8B0-F6088D49AB7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B183B9F-FB82-80B3-0283-289D72275CE1}"/>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667322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9C3755-1D6D-657A-F6B6-4DF8903FFD2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9B23FEB-4096-4182-FBB1-A15AD812E3A2}"/>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FD602EF-1FEB-0433-3417-827401348A4B}"/>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5" name="フッター プレースホルダー 4">
            <a:extLst>
              <a:ext uri="{FF2B5EF4-FFF2-40B4-BE49-F238E27FC236}">
                <a16:creationId xmlns:a16="http://schemas.microsoft.com/office/drawing/2014/main" id="{E66A6838-9196-432D-FDFF-393B8DB74C5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BCDBBBE-A8F5-7A9C-66BA-B94EF782F3A5}"/>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54563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206781-E9D6-19E0-4E09-4E0F441C13A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124029D-A9C1-E9C9-A6C0-00CF45C05C8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8E1812B-A2D4-AFC0-5A28-C0898068E9F9}"/>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5" name="フッター プレースホルダー 4">
            <a:extLst>
              <a:ext uri="{FF2B5EF4-FFF2-40B4-BE49-F238E27FC236}">
                <a16:creationId xmlns:a16="http://schemas.microsoft.com/office/drawing/2014/main" id="{4B43D078-B466-6C4A-2C73-348A74262B9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E46FC4B-CDBB-EBB3-8EC9-D45C029A7B0E}"/>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3487004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C17E26-AD18-C46C-7374-AAC60BB310A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C884C92-84D6-C7F7-47D2-CA46AF899997}"/>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686E15F-7CA6-69F8-11AB-F8289A0ADCBB}"/>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F88C2C66-1A0F-C51C-0F06-A9C228B7D396}"/>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6" name="フッター プレースホルダー 5">
            <a:extLst>
              <a:ext uri="{FF2B5EF4-FFF2-40B4-BE49-F238E27FC236}">
                <a16:creationId xmlns:a16="http://schemas.microsoft.com/office/drawing/2014/main" id="{95F3FD7A-E3F6-76A2-4CA1-D6DACE2CB29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25F2432-3BB8-249B-8F50-DCD54E873B92}"/>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1784324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7CCDD6-AE29-50D0-E3E9-0AE65C2D576E}"/>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6CA6F38-F4F4-ACF6-2461-59649129EA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8E9ACD90-E3D9-D982-BC70-A40BB562306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2CF23111-605A-4F8B-BDC0-F5234513E8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DFBDB87-4D8A-C85A-0AF1-20BEE8CA2A8F}"/>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8CF3E3CF-C931-F2E7-AE2E-591E7A15F807}"/>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8" name="フッター プレースホルダー 7">
            <a:extLst>
              <a:ext uri="{FF2B5EF4-FFF2-40B4-BE49-F238E27FC236}">
                <a16:creationId xmlns:a16="http://schemas.microsoft.com/office/drawing/2014/main" id="{91088EE8-4E01-4D66-6125-66B790755E3F}"/>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DF230CE-3360-EA1B-46C2-C93D4279AD3E}"/>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12185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E9174A-A35A-FCA8-C7FD-69A86AC31B3A}"/>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25F7507-E7E2-3AB5-096F-8C39558ED45E}"/>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4" name="フッター プレースホルダー 3">
            <a:extLst>
              <a:ext uri="{FF2B5EF4-FFF2-40B4-BE49-F238E27FC236}">
                <a16:creationId xmlns:a16="http://schemas.microsoft.com/office/drawing/2014/main" id="{320EEF31-1E34-A77B-6777-6F35825B02AF}"/>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EDD01A6-27F8-8892-4D0F-D80E77E8E5CA}"/>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116037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88BB2FC0-1E7D-BE3D-04A0-80F25949674E}"/>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3" name="フッター プレースホルダー 2">
            <a:extLst>
              <a:ext uri="{FF2B5EF4-FFF2-40B4-BE49-F238E27FC236}">
                <a16:creationId xmlns:a16="http://schemas.microsoft.com/office/drawing/2014/main" id="{07AAC3C2-5055-4DC2-2AF6-C299AB3DFD9E}"/>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F65F8D9-F03A-411C-CFFD-C1B4B18E1B20}"/>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3288520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2FE99B-8678-DE43-D802-5AAB2D9278C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23AB1DD-EF02-3F3C-7B30-DF901BFE4D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2F4A320E-5409-BD84-D546-6165CCA47E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824FC7B-6D40-0091-5526-607BDD0BDC55}"/>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6" name="フッター プレースホルダー 5">
            <a:extLst>
              <a:ext uri="{FF2B5EF4-FFF2-40B4-BE49-F238E27FC236}">
                <a16:creationId xmlns:a16="http://schemas.microsoft.com/office/drawing/2014/main" id="{0F12D505-2356-129C-0B10-C1B76796CEA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F0C7202-CFAF-0661-C039-073698E157F2}"/>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928062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E957E8-4D1D-5926-4E2B-E084CC97BA8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5D858154-4CF5-E910-1F03-70800F03E9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3E98A81-356A-6B5D-EB13-9DCF6E994E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5E1A98E-2B14-02F7-2B52-32826D5C7626}"/>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6" name="フッター プレースホルダー 5">
            <a:extLst>
              <a:ext uri="{FF2B5EF4-FFF2-40B4-BE49-F238E27FC236}">
                <a16:creationId xmlns:a16="http://schemas.microsoft.com/office/drawing/2014/main" id="{DB5C3B7D-88A7-A86D-B879-949A0120117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A850ED2-475F-03D0-B593-BCF5630676C9}"/>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752947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FE5F2EA-F8D5-3A7F-223C-D0ABD0D89F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7BD1F6B-FA30-2BFD-42C0-BDC86F5651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73A9F38-9FFA-8934-0F07-762DCAF172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3BE257A-FC2E-4761-96AA-13599905D04A}" type="datetimeFigureOut">
              <a:rPr kumimoji="1" lang="ja-JP" altLang="en-US" smtClean="0"/>
              <a:t>2025/6/27</a:t>
            </a:fld>
            <a:endParaRPr kumimoji="1" lang="ja-JP" altLang="en-US"/>
          </a:p>
        </p:txBody>
      </p:sp>
      <p:sp>
        <p:nvSpPr>
          <p:cNvPr id="5" name="フッター プレースホルダー 4">
            <a:extLst>
              <a:ext uri="{FF2B5EF4-FFF2-40B4-BE49-F238E27FC236}">
                <a16:creationId xmlns:a16="http://schemas.microsoft.com/office/drawing/2014/main" id="{92F8BA72-4831-12D1-D188-F757067DC8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13E4A569-6CCF-0F88-B3DF-0EB45F5BA1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16379270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jpeg"/></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jpe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FFE0CC4F-BCD1-307D-902C-C6AB5F432D7E}"/>
              </a:ext>
            </a:extLst>
          </p:cNvPr>
          <p:cNvPicPr>
            <a:picLocks noChangeAspect="1"/>
          </p:cNvPicPr>
          <p:nvPr/>
        </p:nvPicPr>
        <p:blipFill>
          <a:blip r:embed="rId2">
            <a:alphaModFix amt="70000"/>
            <a:extLst>
              <a:ext uri="{28A0092B-C50C-407E-A947-70E740481C1C}">
                <a14:useLocalDpi xmlns:a14="http://schemas.microsoft.com/office/drawing/2010/main" val="0"/>
              </a:ext>
            </a:extLst>
          </a:blip>
          <a:srcRect l="4895" t="18147" r="835" b="10983"/>
          <a:stretch>
            <a:fillRect/>
          </a:stretch>
        </p:blipFill>
        <p:spPr>
          <a:xfrm>
            <a:off x="-1" y="0"/>
            <a:ext cx="12192000" cy="6858000"/>
          </a:xfrm>
          <a:prstGeom prst="rect">
            <a:avLst/>
          </a:prstGeom>
        </p:spPr>
      </p:pic>
      <p:pic>
        <p:nvPicPr>
          <p:cNvPr id="5" name="図 4" descr="時計と文字の加工写真&#10;&#10;AI 生成コンテンツは誤りを含む可能性があります。">
            <a:extLst>
              <a:ext uri="{FF2B5EF4-FFF2-40B4-BE49-F238E27FC236}">
                <a16:creationId xmlns:a16="http://schemas.microsoft.com/office/drawing/2014/main" id="{188E14A4-E5E4-F437-6894-3ABF7CA365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7760" y="2406898"/>
            <a:ext cx="9445352" cy="2044204"/>
          </a:xfrm>
          <a:prstGeom prst="rect">
            <a:avLst/>
          </a:prstGeom>
        </p:spPr>
      </p:pic>
      <p:sp>
        <p:nvSpPr>
          <p:cNvPr id="3" name="タイトル 1">
            <a:extLst>
              <a:ext uri="{FF2B5EF4-FFF2-40B4-BE49-F238E27FC236}">
                <a16:creationId xmlns:a16="http://schemas.microsoft.com/office/drawing/2014/main" id="{EC924316-560F-6896-E9F9-B2EFEB74DAFD}"/>
              </a:ext>
            </a:extLst>
          </p:cNvPr>
          <p:cNvSpPr txBox="1">
            <a:spLocks/>
          </p:cNvSpPr>
          <p:nvPr/>
        </p:nvSpPr>
        <p:spPr>
          <a:xfrm>
            <a:off x="1738131" y="1005078"/>
            <a:ext cx="871573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en-US" altLang="ja-JP"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A5 </a:t>
            </a: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落穂拾い</a:t>
            </a:r>
          </a:p>
        </p:txBody>
      </p:sp>
    </p:spTree>
    <p:extLst>
      <p:ext uri="{BB962C8B-B14F-4D97-AF65-F5344CB8AC3E}">
        <p14:creationId xmlns:p14="http://schemas.microsoft.com/office/powerpoint/2010/main" val="409048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87111-6A32-F41F-FEC3-ABCB2E9CDC2E}"/>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3DC82BCA-F6C4-B3BC-CE84-409FCDB3BC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465C5C7D-56B1-A0B5-AEE9-A24E0B632F6D}"/>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9" name="図 8" descr="草, 屋外, フィールド, 放牧 が含まれている画像&#10;&#10;AI 生成コンテンツは誤りを含む可能性があります。">
            <a:extLst>
              <a:ext uri="{FF2B5EF4-FFF2-40B4-BE49-F238E27FC236}">
                <a16:creationId xmlns:a16="http://schemas.microsoft.com/office/drawing/2014/main" id="{70CA6244-F7F5-7F51-E44D-7F90C142326B}"/>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0"/>
            <a:ext cx="12192000" cy="6858000"/>
          </a:xfrm>
          <a:prstGeom prst="rect">
            <a:avLst/>
          </a:prstGeom>
        </p:spPr>
      </p:pic>
      <p:cxnSp>
        <p:nvCxnSpPr>
          <p:cNvPr id="15" name="直線コネクタ 14">
            <a:extLst>
              <a:ext uri="{FF2B5EF4-FFF2-40B4-BE49-F238E27FC236}">
                <a16:creationId xmlns:a16="http://schemas.microsoft.com/office/drawing/2014/main" id="{6BC0A52E-E2C4-AA32-21F1-35C630DCA01E}"/>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3AFA5B3C-2913-FB54-E618-67DE54AE43A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DACE02BA-F100-0BCE-1CD1-2F9CFEC7C737}"/>
              </a:ext>
            </a:extLst>
          </p:cNvPr>
          <p:cNvSpPr txBox="1">
            <a:spLocks/>
          </p:cNvSpPr>
          <p:nvPr/>
        </p:nvSpPr>
        <p:spPr>
          <a:xfrm>
            <a:off x="3073805" y="981929"/>
            <a:ext cx="605890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Ⅳ</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導入後の定量的効果</a:t>
            </a:r>
          </a:p>
        </p:txBody>
      </p:sp>
      <p:sp>
        <p:nvSpPr>
          <p:cNvPr id="2" name="テキスト ボックス 1">
            <a:extLst>
              <a:ext uri="{FF2B5EF4-FFF2-40B4-BE49-F238E27FC236}">
                <a16:creationId xmlns:a16="http://schemas.microsoft.com/office/drawing/2014/main" id="{4563EE49-4068-24F5-1118-427EB011BBA2}"/>
              </a:ext>
            </a:extLst>
          </p:cNvPr>
          <p:cNvSpPr txBox="1"/>
          <p:nvPr/>
        </p:nvSpPr>
        <p:spPr>
          <a:xfrm>
            <a:off x="2707950" y="2258282"/>
            <a:ext cx="7615859" cy="3139321"/>
          </a:xfrm>
          <a:prstGeom prst="rect">
            <a:avLst/>
          </a:prstGeom>
          <a:noFill/>
        </p:spPr>
        <p:txBody>
          <a:bodyPr wrap="square" rtlCol="0">
            <a:spAutoFit/>
          </a:bodyPr>
          <a:lstStyle/>
          <a:p>
            <a:endParaRPr lang="en-US" altLang="ja-JP" b="1" dirty="0">
              <a:latin typeface="BIZ UDPゴシック" panose="020B0400000000000000" pitchFamily="50" charset="-128"/>
              <a:ea typeface="BIZ UDPゴシック" panose="020B0400000000000000" pitchFamily="50" charset="-128"/>
            </a:endParaRPr>
          </a:p>
          <a:p>
            <a:r>
              <a:rPr kumimoji="1" lang="ja-JP" altLang="en-US" b="1" dirty="0">
                <a:solidFill>
                  <a:schemeClr val="accent2"/>
                </a:solidFill>
                <a:latin typeface="BIZ UDPゴシック" panose="020B0400000000000000" pitchFamily="50" charset="-128"/>
                <a:ea typeface="BIZ UDPゴシック" panose="020B0400000000000000" pitchFamily="50" charset="-128"/>
              </a:rPr>
              <a:t>従来</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r>
              <a:rPr kumimoji="1" lang="ja-JP" altLang="en-US" b="1" dirty="0">
                <a:latin typeface="BIZ UDPゴシック" panose="020B0400000000000000" pitchFamily="50" charset="-128"/>
                <a:ea typeface="BIZ UDPゴシック" panose="020B0400000000000000" pitchFamily="50" charset="-128"/>
              </a:rPr>
              <a:t>営業時間中</a:t>
            </a:r>
            <a:r>
              <a:rPr lang="ja-JP" altLang="en-US" b="1" dirty="0">
                <a:latin typeface="BIZ UDPゴシック" panose="020B0400000000000000" pitchFamily="50" charset="-128"/>
                <a:ea typeface="BIZ UDPゴシック" panose="020B0400000000000000" pitchFamily="50" charset="-128"/>
              </a:rPr>
              <a:t>のシフト作成不可。</a:t>
            </a:r>
            <a:r>
              <a:rPr kumimoji="1" lang="ja-JP" altLang="en-US" b="1" dirty="0">
                <a:latin typeface="BIZ UDPゴシック" panose="020B0400000000000000" pitchFamily="50" charset="-128"/>
                <a:ea typeface="BIZ UDPゴシック" panose="020B0400000000000000" pitchFamily="50" charset="-128"/>
              </a:rPr>
              <a:t>帰宅時間が営業終了</a:t>
            </a:r>
            <a:r>
              <a:rPr kumimoji="1" lang="en-US" altLang="ja-JP" b="1" dirty="0">
                <a:solidFill>
                  <a:srgbClr val="C00000"/>
                </a:solidFill>
                <a:latin typeface="BIZ UDPゴシック" panose="020B0400000000000000" pitchFamily="50" charset="-128"/>
                <a:ea typeface="BIZ UDPゴシック" panose="020B0400000000000000" pitchFamily="50" charset="-128"/>
              </a:rPr>
              <a:t>       </a:t>
            </a:r>
            <a:r>
              <a:rPr kumimoji="1" lang="ja-JP" altLang="en-US" b="1" dirty="0">
                <a:solidFill>
                  <a:srgbClr val="C00000"/>
                </a:solidFill>
                <a:latin typeface="BIZ UDPゴシック" panose="020B0400000000000000" pitchFamily="50" charset="-128"/>
                <a:ea typeface="BIZ UDPゴシック" panose="020B0400000000000000" pitchFamily="50" charset="-128"/>
              </a:rPr>
              <a:t>　　　　　　　　　　</a:t>
            </a:r>
            <a:r>
              <a:rPr kumimoji="1" lang="ja-JP" altLang="en-US" b="1" dirty="0">
                <a:latin typeface="BIZ UDPゴシック" panose="020B0400000000000000" pitchFamily="50" charset="-128"/>
                <a:ea typeface="BIZ UDPゴシック" panose="020B0400000000000000" pitchFamily="50" charset="-128"/>
              </a:rPr>
              <a:t>後</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endParaRPr kumimoji="1" lang="en-US" altLang="ja-JP" b="1" dirty="0">
              <a:solidFill>
                <a:schemeClr val="accent2"/>
              </a:solidFill>
              <a:latin typeface="BIZ UDPゴシック" panose="020B0400000000000000" pitchFamily="50" charset="-128"/>
              <a:ea typeface="BIZ UDPゴシック" panose="020B0400000000000000" pitchFamily="50" charset="-128"/>
            </a:endParaRPr>
          </a:p>
          <a:p>
            <a:r>
              <a:rPr lang="ja-JP" altLang="en-US" b="1" dirty="0">
                <a:solidFill>
                  <a:schemeClr val="accent2"/>
                </a:solidFill>
                <a:latin typeface="BIZ UDPゴシック" panose="020B0400000000000000" pitchFamily="50" charset="-128"/>
                <a:ea typeface="BIZ UDPゴシック" panose="020B0400000000000000" pitchFamily="50" charset="-128"/>
              </a:rPr>
              <a:t>導入後</a:t>
            </a:r>
            <a:r>
              <a:rPr lang="ja-JP" altLang="en-US" b="1" dirty="0">
                <a:latin typeface="BIZ UDPゴシック" panose="020B0400000000000000" pitchFamily="50" charset="-128"/>
                <a:ea typeface="BIZ UDPゴシック" panose="020B0400000000000000" pitchFamily="50" charset="-128"/>
              </a:rPr>
              <a:t>：</a:t>
            </a:r>
            <a:endParaRPr kumimoji="1" lang="en-US" altLang="ja-JP" b="1" dirty="0">
              <a:latin typeface="BIZ UDPゴシック" panose="020B0400000000000000" pitchFamily="50" charset="-128"/>
              <a:ea typeface="BIZ UDPゴシック" panose="020B0400000000000000" pitchFamily="50" charset="-128"/>
            </a:endParaRPr>
          </a:p>
          <a:p>
            <a:r>
              <a:rPr kumimoji="1" lang="ja-JP" altLang="en-US" b="1" dirty="0">
                <a:latin typeface="BIZ UDPゴシック" panose="020B0400000000000000" pitchFamily="50" charset="-128"/>
                <a:ea typeface="BIZ UDPゴシック" panose="020B0400000000000000" pitchFamily="50" charset="-128"/>
              </a:rPr>
              <a:t>このアプリの導入により、仕事効率が</a:t>
            </a:r>
            <a:r>
              <a:rPr lang="en-US" altLang="ja-JP" b="1" dirty="0">
                <a:latin typeface="BIZ UDPゴシック" panose="020B0400000000000000" pitchFamily="50" charset="-128"/>
                <a:ea typeface="BIZ UDPゴシック" panose="020B0400000000000000" pitchFamily="50" charset="-128"/>
              </a:rPr>
              <a:t>       </a:t>
            </a:r>
            <a:r>
              <a:rPr lang="ja-JP" altLang="en-US" b="1" dirty="0">
                <a:latin typeface="BIZ UDPゴシック" panose="020B0400000000000000" pitchFamily="50" charset="-128"/>
                <a:ea typeface="BIZ UDPゴシック" panose="020B0400000000000000" pitchFamily="50" charset="-128"/>
              </a:rPr>
              <a:t>    　　　　</a:t>
            </a:r>
            <a:r>
              <a:rPr kumimoji="1" lang="ja-JP" altLang="en-US" b="1" dirty="0">
                <a:latin typeface="BIZ UDPゴシック" panose="020B0400000000000000" pitchFamily="50" charset="-128"/>
                <a:ea typeface="BIZ UDPゴシック" panose="020B0400000000000000" pitchFamily="50" charset="-128"/>
              </a:rPr>
              <a:t>に改善。</a:t>
            </a:r>
            <a:endParaRPr kumimoji="1" lang="en-US" altLang="ja-JP" b="1" dirty="0">
              <a:latin typeface="BIZ UDPゴシック" panose="020B0400000000000000" pitchFamily="50" charset="-128"/>
              <a:ea typeface="BIZ UDPゴシック" panose="020B0400000000000000" pitchFamily="50" charset="-128"/>
            </a:endParaRPr>
          </a:p>
          <a:p>
            <a:endParaRPr kumimoji="1" lang="en-US" altLang="ja-JP" b="1" dirty="0">
              <a:latin typeface="BIZ UDPゴシック" panose="020B0400000000000000" pitchFamily="50" charset="-128"/>
              <a:ea typeface="BIZ UDPゴシック" panose="020B0400000000000000" pitchFamily="50" charset="-128"/>
            </a:endParaRPr>
          </a:p>
          <a:p>
            <a:endParaRPr kumimoji="1" lang="en-US" altLang="ja-JP" b="1" dirty="0">
              <a:latin typeface="BIZ UDPゴシック" panose="020B0400000000000000" pitchFamily="50" charset="-128"/>
              <a:ea typeface="BIZ UDPゴシック" panose="020B0400000000000000" pitchFamily="50" charset="-128"/>
            </a:endParaRPr>
          </a:p>
          <a:p>
            <a:r>
              <a:rPr kumimoji="1" lang="ja-JP" altLang="en-US" b="1" dirty="0">
                <a:latin typeface="BIZ UDPゴシック" panose="020B0400000000000000" pitchFamily="50" charset="-128"/>
                <a:ea typeface="BIZ UDPゴシック" panose="020B0400000000000000" pitchFamily="50" charset="-128"/>
              </a:rPr>
              <a:t>（</a:t>
            </a:r>
            <a:r>
              <a:rPr lang="en-US" altLang="ja-JP" b="1" dirty="0">
                <a:latin typeface="BIZ UDPゴシック" panose="020B0400000000000000" pitchFamily="50" charset="-128"/>
                <a:ea typeface="BIZ UDPゴシック" panose="020B0400000000000000" pitchFamily="50" charset="-128"/>
              </a:rPr>
              <a:t>                             </a:t>
            </a:r>
            <a:r>
              <a:rPr kumimoji="1" lang="ja-JP" altLang="en-US" b="1" dirty="0">
                <a:latin typeface="BIZ UDPゴシック" panose="020B0400000000000000" pitchFamily="50" charset="-128"/>
                <a:ea typeface="BIZ UDPゴシック" panose="020B0400000000000000" pitchFamily="50" charset="-128"/>
              </a:rPr>
              <a:t>以上の業務効率改善効果）</a:t>
            </a:r>
            <a:endParaRPr kumimoji="1" lang="en-US" altLang="ja-JP" b="1" dirty="0">
              <a:latin typeface="BIZ UDPゴシック" panose="020B0400000000000000" pitchFamily="50" charset="-128"/>
              <a:ea typeface="BIZ UDPゴシック" panose="020B0400000000000000" pitchFamily="50" charset="-128"/>
            </a:endParaRPr>
          </a:p>
          <a:p>
            <a:endParaRPr kumimoji="1" lang="en-US" altLang="ja-JP" dirty="0">
              <a:latin typeface="BIZ UDPゴシック" panose="020B0400000000000000" pitchFamily="50" charset="-128"/>
              <a:ea typeface="BIZ UDPゴシック" panose="020B0400000000000000" pitchFamily="50" charset="-128"/>
            </a:endParaRPr>
          </a:p>
          <a:p>
            <a:endParaRPr kumimoji="1" lang="ja-JP" altLang="en-US" dirty="0"/>
          </a:p>
        </p:txBody>
      </p:sp>
      <p:sp>
        <p:nvSpPr>
          <p:cNvPr id="6" name="テキスト ボックス 5">
            <a:extLst>
              <a:ext uri="{FF2B5EF4-FFF2-40B4-BE49-F238E27FC236}">
                <a16:creationId xmlns:a16="http://schemas.microsoft.com/office/drawing/2014/main" id="{A8ACC2EF-2CCD-F3BB-6E9B-DB6B037070FD}"/>
              </a:ext>
            </a:extLst>
          </p:cNvPr>
          <p:cNvSpPr txBox="1"/>
          <p:nvPr/>
        </p:nvSpPr>
        <p:spPr>
          <a:xfrm>
            <a:off x="3073804" y="4090111"/>
            <a:ext cx="2021635" cy="923330"/>
          </a:xfrm>
          <a:prstGeom prst="rect">
            <a:avLst/>
          </a:prstGeom>
          <a:noFill/>
        </p:spPr>
        <p:txBody>
          <a:bodyPr wrap="square" rtlCol="0">
            <a:spAutoFit/>
          </a:bodyPr>
          <a:lstStyle/>
          <a:p>
            <a:r>
              <a:rPr lang="en-US" altLang="ja-JP" sz="5400" b="1" dirty="0">
                <a:solidFill>
                  <a:srgbClr val="FF0000"/>
                </a:solidFill>
                <a:latin typeface="BIZ UDPゴシック" panose="020B0400000000000000" pitchFamily="50" charset="-128"/>
                <a:ea typeface="BIZ UDPゴシック" panose="020B0400000000000000" pitchFamily="50" charset="-128"/>
              </a:rPr>
              <a:t>99%</a:t>
            </a:r>
            <a:endParaRPr kumimoji="1" lang="ja-JP" altLang="en-US" sz="5400" b="1" dirty="0">
              <a:solidFill>
                <a:srgbClr val="FF0000"/>
              </a:solidFill>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DF45001E-529B-DC88-1776-CD1FDC82AA59}"/>
              </a:ext>
            </a:extLst>
          </p:cNvPr>
          <p:cNvSpPr txBox="1"/>
          <p:nvPr/>
        </p:nvSpPr>
        <p:spPr>
          <a:xfrm>
            <a:off x="7811325" y="2456135"/>
            <a:ext cx="2319126" cy="923330"/>
          </a:xfrm>
          <a:prstGeom prst="rect">
            <a:avLst/>
          </a:prstGeom>
          <a:noFill/>
        </p:spPr>
        <p:txBody>
          <a:bodyPr wrap="square" rtlCol="0">
            <a:spAutoFit/>
          </a:bodyPr>
          <a:lstStyle/>
          <a:p>
            <a:r>
              <a:rPr kumimoji="1" lang="en-US" altLang="ja-JP" sz="5400" b="1" dirty="0">
                <a:solidFill>
                  <a:srgbClr val="FF0000"/>
                </a:solidFill>
                <a:latin typeface="BIZ UDPゴシック" panose="020B0400000000000000" pitchFamily="50" charset="-128"/>
                <a:ea typeface="BIZ UDPゴシック" panose="020B0400000000000000" pitchFamily="50" charset="-128"/>
              </a:rPr>
              <a:t>2</a:t>
            </a:r>
            <a:r>
              <a:rPr kumimoji="1" lang="ja-JP" altLang="en-US" sz="5400" b="1" dirty="0">
                <a:solidFill>
                  <a:srgbClr val="FF0000"/>
                </a:solidFill>
                <a:latin typeface="BIZ UDPゴシック" panose="020B0400000000000000" pitchFamily="50" charset="-128"/>
                <a:ea typeface="BIZ UDPゴシック" panose="020B0400000000000000" pitchFamily="50" charset="-128"/>
              </a:rPr>
              <a:t>時間　</a:t>
            </a:r>
          </a:p>
        </p:txBody>
      </p:sp>
      <p:sp>
        <p:nvSpPr>
          <p:cNvPr id="8" name="テキスト ボックス 7">
            <a:extLst>
              <a:ext uri="{FF2B5EF4-FFF2-40B4-BE49-F238E27FC236}">
                <a16:creationId xmlns:a16="http://schemas.microsoft.com/office/drawing/2014/main" id="{F0A9FC74-B691-DA20-4325-17187F99E800}"/>
              </a:ext>
            </a:extLst>
          </p:cNvPr>
          <p:cNvSpPr txBox="1"/>
          <p:nvPr/>
        </p:nvSpPr>
        <p:spPr>
          <a:xfrm>
            <a:off x="6515879" y="3346217"/>
            <a:ext cx="1505439" cy="923330"/>
          </a:xfrm>
          <a:prstGeom prst="rect">
            <a:avLst/>
          </a:prstGeom>
          <a:noFill/>
        </p:spPr>
        <p:txBody>
          <a:bodyPr wrap="square" rtlCol="0">
            <a:spAutoFit/>
          </a:bodyPr>
          <a:lstStyle/>
          <a:p>
            <a:r>
              <a:rPr lang="en-US" altLang="ja-JP" sz="5400" b="1" dirty="0">
                <a:solidFill>
                  <a:srgbClr val="FF0000"/>
                </a:solidFill>
                <a:latin typeface="BIZ UDPゴシック" panose="020B0400000000000000" pitchFamily="50" charset="-128"/>
                <a:ea typeface="BIZ UDPゴシック" panose="020B0400000000000000" pitchFamily="50" charset="-128"/>
              </a:rPr>
              <a:t>5</a:t>
            </a:r>
            <a:r>
              <a:rPr lang="ja-JP" altLang="en-US" sz="5400" b="1" dirty="0">
                <a:solidFill>
                  <a:srgbClr val="FF0000"/>
                </a:solidFill>
                <a:latin typeface="BIZ UDPゴシック" panose="020B0400000000000000" pitchFamily="50" charset="-128"/>
                <a:ea typeface="BIZ UDPゴシック" panose="020B0400000000000000" pitchFamily="50" charset="-128"/>
              </a:rPr>
              <a:t>秒</a:t>
            </a:r>
            <a:endParaRPr kumimoji="1" lang="ja-JP" altLang="en-US" sz="5400" b="1" dirty="0">
              <a:solidFill>
                <a:srgbClr val="FF0000"/>
              </a:solidFill>
              <a:latin typeface="BIZ UDPゴシック" panose="020B0400000000000000" pitchFamily="50" charset="-128"/>
              <a:ea typeface="BIZ UDPゴシック" panose="020B0400000000000000" pitchFamily="50" charset="-128"/>
            </a:endParaRPr>
          </a:p>
        </p:txBody>
      </p:sp>
      <p:pic>
        <p:nvPicPr>
          <p:cNvPr id="10" name="図 9" descr="人, 電話, 携帯電話, 男 が含まれている画像&#10;&#10;AI 生成コンテンツは誤りを含む可能性があります。">
            <a:extLst>
              <a:ext uri="{FF2B5EF4-FFF2-40B4-BE49-F238E27FC236}">
                <a16:creationId xmlns:a16="http://schemas.microsoft.com/office/drawing/2014/main" id="{423528A5-176C-3570-8735-855FB8B7B8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40" y="2073491"/>
            <a:ext cx="2469539" cy="3704309"/>
          </a:xfrm>
          <a:prstGeom prst="rect">
            <a:avLst/>
          </a:prstGeom>
        </p:spPr>
      </p:pic>
      <p:pic>
        <p:nvPicPr>
          <p:cNvPr id="5" name="図 4" descr="青いシャツを着ている男性&#10;&#10;AI 生成コンテンツは誤りを含む可能性があります。">
            <a:extLst>
              <a:ext uri="{FF2B5EF4-FFF2-40B4-BE49-F238E27FC236}">
                <a16:creationId xmlns:a16="http://schemas.microsoft.com/office/drawing/2014/main" id="{86E45ADE-6D42-F803-68CB-880F9E2537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40" y="2073491"/>
            <a:ext cx="2469539" cy="3704310"/>
          </a:xfrm>
          <a:prstGeom prst="rect">
            <a:avLst/>
          </a:prstGeom>
        </p:spPr>
      </p:pic>
    </p:spTree>
    <p:extLst>
      <p:ext uri="{BB962C8B-B14F-4D97-AF65-F5344CB8AC3E}">
        <p14:creationId xmlns:p14="http://schemas.microsoft.com/office/powerpoint/2010/main" val="102268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par>
                                <p:cTn id="17" presetID="10" presetClass="exit" presetSubtype="0" fill="hold" nodeType="withEffect">
                                  <p:stCondLst>
                                    <p:cond delay="0"/>
                                  </p:stCondLst>
                                  <p:childTnLst>
                                    <p:animEffect transition="out" filter="fade">
                                      <p:cBhvr>
                                        <p:cTn id="18" dur="2000"/>
                                        <p:tgtEl>
                                          <p:spTgt spid="5"/>
                                        </p:tgtEl>
                                      </p:cBhvr>
                                    </p:animEffect>
                                    <p:set>
                                      <p:cBhvr>
                                        <p:cTn id="19" dur="1" fill="hold">
                                          <p:stCondLst>
                                            <p:cond delay="1999"/>
                                          </p:stCondLst>
                                        </p:cTn>
                                        <p:tgtEl>
                                          <p:spTgt spid="5"/>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ppt_w</p:attrName>
                                        </p:attrNameLst>
                                      </p:cBhvr>
                                      <p:tavLst>
                                        <p:tav tm="0">
                                          <p:val>
                                            <p:fltVal val="0"/>
                                          </p:val>
                                        </p:tav>
                                        <p:tav tm="100000">
                                          <p:val>
                                            <p:strVal val="#ppt_w"/>
                                          </p:val>
                                        </p:tav>
                                      </p:tavLst>
                                    </p:anim>
                                    <p:anim calcmode="lin" valueType="num">
                                      <p:cBhvr>
                                        <p:cTn id="25" dur="500" fill="hold"/>
                                        <p:tgtEl>
                                          <p:spTgt spid="6"/>
                                        </p:tgtEl>
                                        <p:attrNameLst>
                                          <p:attrName>ppt_h</p:attrName>
                                        </p:attrNameLst>
                                      </p:cBhvr>
                                      <p:tavLst>
                                        <p:tav tm="0">
                                          <p:val>
                                            <p:fltVal val="0"/>
                                          </p:val>
                                        </p:tav>
                                        <p:tav tm="100000">
                                          <p:val>
                                            <p:strVal val="#ppt_h"/>
                                          </p:val>
                                        </p:tav>
                                      </p:tavLst>
                                    </p:anim>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2147D21-9913-EF80-61AD-8C0B17242CC0}"/>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D39BF28B-66CE-FE8A-627B-0D3BF01B49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D8A109F-4686-855D-4B0E-13920AF0EA89}"/>
              </a:ext>
            </a:extLst>
          </p:cNvPr>
          <p:cNvSpPr/>
          <p:nvPr/>
        </p:nvSpPr>
        <p:spPr>
          <a:xfrm>
            <a:off x="983437"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8" name="図 7" descr="草, 屋外, フィールド, 放牧 が含まれている画像&#10;&#10;AI 生成コンテンツは誤りを含む可能性があります。">
            <a:extLst>
              <a:ext uri="{FF2B5EF4-FFF2-40B4-BE49-F238E27FC236}">
                <a16:creationId xmlns:a16="http://schemas.microsoft.com/office/drawing/2014/main" id="{20608EA4-4D2C-4F01-03F2-D5A0D0C9F921}"/>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9BE48B3C-8494-220E-1F02-7FA9AF0E45D4}"/>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A7B2AB06-4B92-50D0-1816-A7DCD0A4D9AB}"/>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398125F8-B6AB-0159-7005-F6D392E72922}"/>
              </a:ext>
            </a:extLst>
          </p:cNvPr>
          <p:cNvSpPr txBox="1">
            <a:spLocks/>
          </p:cNvSpPr>
          <p:nvPr/>
        </p:nvSpPr>
        <p:spPr>
          <a:xfrm>
            <a:off x="3578578" y="981929"/>
            <a:ext cx="5305778" cy="1009651"/>
          </a:xfrm>
          <a:prstGeom prst="rect">
            <a:avLst/>
          </a:prstGeom>
          <a:effectLst/>
        </p:spPr>
        <p:txBody>
          <a:bodyPr vert="horz" lIns="91440" tIns="45720" rIns="91440" bIns="45720" rtlCol="0" anchor="ctr">
            <a:normAutofit fontScale="92500"/>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lvl="0">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Ⅴ</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導入後の定性的効果</a:t>
            </a:r>
          </a:p>
        </p:txBody>
      </p:sp>
      <p:sp>
        <p:nvSpPr>
          <p:cNvPr id="2" name="タイトル 1">
            <a:extLst>
              <a:ext uri="{FF2B5EF4-FFF2-40B4-BE49-F238E27FC236}">
                <a16:creationId xmlns:a16="http://schemas.microsoft.com/office/drawing/2014/main" id="{D585E6FA-8D4F-97B1-D02E-2D968DC15079}"/>
              </a:ext>
            </a:extLst>
          </p:cNvPr>
          <p:cNvSpPr txBox="1">
            <a:spLocks/>
          </p:cNvSpPr>
          <p:nvPr/>
        </p:nvSpPr>
        <p:spPr>
          <a:xfrm>
            <a:off x="2038473" y="2763453"/>
            <a:ext cx="5073527" cy="1955303"/>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1" lang="ja-JP" altLang="en-US"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店長：</a:t>
            </a:r>
            <a:endParaRPr kumimoji="1" lang="en-US" altLang="ja-JP"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a:p>
            <a:pPr marL="0" marR="0" lvl="0" indent="0" algn="l" defTabSz="457200" rtl="0" eaLnBrk="1" fontAlgn="auto" latinLnBrk="0" hangingPunct="1">
              <a:lnSpc>
                <a:spcPct val="100000"/>
              </a:lnSpc>
              <a:spcBef>
                <a:spcPct val="0"/>
              </a:spcBef>
              <a:spcAft>
                <a:spcPts val="0"/>
              </a:spcAft>
              <a:buClrTx/>
              <a:buSzTx/>
              <a:buFontTx/>
              <a:buNone/>
              <a:tabLst/>
              <a:defRPr/>
            </a:pPr>
            <a:r>
              <a:rPr kumimoji="1" lang="ja-JP" altLang="en-US"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いい感じです（個人の見解です）</a:t>
            </a:r>
            <a:endParaRPr kumimoji="1" lang="en-US" altLang="ja-JP"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a:p>
            <a:pPr marL="0" marR="0" lvl="0" indent="0" algn="l" defTabSz="457200" rtl="0" eaLnBrk="1" fontAlgn="auto" latinLnBrk="0" hangingPunct="1">
              <a:lnSpc>
                <a:spcPct val="100000"/>
              </a:lnSpc>
              <a:spcBef>
                <a:spcPct val="0"/>
              </a:spcBef>
              <a:spcAft>
                <a:spcPts val="0"/>
              </a:spcAft>
              <a:buClrTx/>
              <a:buSzTx/>
              <a:buFontTx/>
              <a:buNone/>
              <a:tabLst/>
              <a:defRPr/>
            </a:pPr>
            <a:endParaRPr lang="en-US" altLang="ja-JP" sz="2400" b="1" dirty="0">
              <a:ln w="0"/>
              <a:solidFill>
                <a:sysClr val="windowText" lastClr="000000"/>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0"/>
              </a:spcBef>
              <a:spcAft>
                <a:spcPts val="0"/>
              </a:spcAft>
              <a:buClrTx/>
              <a:buSzTx/>
              <a:buFontTx/>
              <a:buNone/>
              <a:tabLst/>
              <a:defRPr/>
            </a:pPr>
            <a:r>
              <a:rPr kumimoji="1" lang="ja-JP" altLang="en-US"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店員：すごく楽です！</a:t>
            </a:r>
          </a:p>
        </p:txBody>
      </p:sp>
      <p:pic>
        <p:nvPicPr>
          <p:cNvPr id="6" name="図 5" descr="ポーズをとっている男&#10;&#10;AI 生成コンテンツは誤りを含む可能性があります。">
            <a:extLst>
              <a:ext uri="{FF2B5EF4-FFF2-40B4-BE49-F238E27FC236}">
                <a16:creationId xmlns:a16="http://schemas.microsoft.com/office/drawing/2014/main" id="{708058F8-B8B3-4CB4-2F4F-960526BE6A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0947" y="2019319"/>
            <a:ext cx="2622834" cy="3934252"/>
          </a:xfrm>
          <a:prstGeom prst="rect">
            <a:avLst/>
          </a:prstGeom>
        </p:spPr>
      </p:pic>
      <p:sp>
        <p:nvSpPr>
          <p:cNvPr id="7" name="正方形/長方形 6">
            <a:extLst>
              <a:ext uri="{FF2B5EF4-FFF2-40B4-BE49-F238E27FC236}">
                <a16:creationId xmlns:a16="http://schemas.microsoft.com/office/drawing/2014/main" id="{0D736F15-8906-D1F0-1486-586DA0F88734}"/>
              </a:ext>
            </a:extLst>
          </p:cNvPr>
          <p:cNvSpPr/>
          <p:nvPr/>
        </p:nvSpPr>
        <p:spPr>
          <a:xfrm>
            <a:off x="8167036" y="2834370"/>
            <a:ext cx="1004688" cy="10947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40857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CB068-3E60-19BC-DEFA-D28C5E1344F8}"/>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F15C4871-1EC2-761A-4C2E-1F12942FBB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6FAD8E2-9E5A-ACCF-6E36-E6CCB928D709}"/>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3" name="図 2" descr="草, 屋外, フィールド, 放牧 が含まれている画像&#10;&#10;AI 生成コンテンツは誤りを含む可能性があります。">
            <a:extLst>
              <a:ext uri="{FF2B5EF4-FFF2-40B4-BE49-F238E27FC236}">
                <a16:creationId xmlns:a16="http://schemas.microsoft.com/office/drawing/2014/main" id="{4C50500C-144B-7BA1-A96D-FD56D0124AE9}"/>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FF3D5B65-3261-BA01-52C8-91C890905748}"/>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841AD4C1-BD68-30CD-FB02-D87585FB0D24}"/>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2" name="コンテンツ プレースホルダー 2">
            <a:extLst>
              <a:ext uri="{FF2B5EF4-FFF2-40B4-BE49-F238E27FC236}">
                <a16:creationId xmlns:a16="http://schemas.microsoft.com/office/drawing/2014/main" id="{F04F3277-506F-B846-8E7C-E50683FF2FD8}"/>
              </a:ext>
            </a:extLst>
          </p:cNvPr>
          <p:cNvSpPr txBox="1">
            <a:spLocks/>
          </p:cNvSpPr>
          <p:nvPr/>
        </p:nvSpPr>
        <p:spPr>
          <a:xfrm>
            <a:off x="2602721" y="2395699"/>
            <a:ext cx="7297219" cy="271757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sz="60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デモンストレーション</a:t>
            </a:r>
            <a:endParaRPr lang="en-US" altLang="ja-JP" sz="60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r>
              <a:rPr lang="ja-JP" altLang="en-US"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sym typeface="Wingdings" panose="05000000000000000000" pitchFamily="2" charset="2"/>
              </a:rPr>
              <a:t>（店長）</a:t>
            </a:r>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ID</a:t>
            </a:r>
            <a:r>
              <a:rPr lang="ja-JP" altLang="en-US"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sym typeface="Wingdings" panose="05000000000000000000" pitchFamily="2" charset="2"/>
              </a:rPr>
              <a:t>：</a:t>
            </a:r>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dojouser1</a:t>
            </a:r>
          </a:p>
          <a:p>
            <a:r>
              <a:rPr lang="ja-JP" altLang="en-US"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（店員）</a:t>
            </a:r>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ID</a:t>
            </a:r>
            <a:r>
              <a:rPr lang="ja-JP" altLang="en-US"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a:t>
            </a:r>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dojouser2</a:t>
            </a:r>
          </a:p>
          <a:p>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PW:#SEplus2025SEplus</a:t>
            </a:r>
          </a:p>
        </p:txBody>
      </p:sp>
    </p:spTree>
    <p:extLst>
      <p:ext uri="{BB962C8B-B14F-4D97-AF65-F5344CB8AC3E}">
        <p14:creationId xmlns:p14="http://schemas.microsoft.com/office/powerpoint/2010/main" val="1739690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E0A57-DFF5-F693-083A-90783C293989}"/>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A73452BB-923F-FF1E-2C72-BF808C894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76409150-9B50-63E0-C3B1-D3FD3C251DA5}"/>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E4BEC4BF-4114-B8D5-C925-68041E8A7235}"/>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84D5DFAF-321D-F8CF-8140-5DDD5AAE5312}"/>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18897AA5-CC0F-CB65-1AEF-FF2F207C4D3F}"/>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1FB53CAC-11AB-4FD4-524E-0FEE404A8A04}"/>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Ⅵ</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sp>
        <p:nvSpPr>
          <p:cNvPr id="5" name="コンテンツ プレースホルダー 2">
            <a:extLst>
              <a:ext uri="{FF2B5EF4-FFF2-40B4-BE49-F238E27FC236}">
                <a16:creationId xmlns:a16="http://schemas.microsoft.com/office/drawing/2014/main" id="{F57963DB-6890-658D-4A89-C67FB57585B2}"/>
              </a:ext>
            </a:extLst>
          </p:cNvPr>
          <p:cNvSpPr txBox="1">
            <a:spLocks/>
          </p:cNvSpPr>
          <p:nvPr/>
        </p:nvSpPr>
        <p:spPr>
          <a:xfrm>
            <a:off x="2623356" y="2932555"/>
            <a:ext cx="4797757" cy="16550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＊キーボード操作を最低限に</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＊シンプルで直感的なデザイン</a:t>
            </a:r>
          </a:p>
        </p:txBody>
      </p:sp>
      <p:pic>
        <p:nvPicPr>
          <p:cNvPr id="6" name="図 5" descr="皿の上の食べ物&#10;&#10;AI 生成コンテンツは誤りを含む可能性があります。">
            <a:extLst>
              <a:ext uri="{FF2B5EF4-FFF2-40B4-BE49-F238E27FC236}">
                <a16:creationId xmlns:a16="http://schemas.microsoft.com/office/drawing/2014/main" id="{8AD812C0-9BAC-84B8-0D97-771BD8AC9F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041" y="2937421"/>
            <a:ext cx="3000838" cy="2247323"/>
          </a:xfrm>
          <a:prstGeom prst="rect">
            <a:avLst/>
          </a:prstGeom>
        </p:spPr>
      </p:pic>
    </p:spTree>
    <p:extLst>
      <p:ext uri="{BB962C8B-B14F-4D97-AF65-F5344CB8AC3E}">
        <p14:creationId xmlns:p14="http://schemas.microsoft.com/office/powerpoint/2010/main" val="1835706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63650-76FC-6671-15C1-2F77B9F15A3A}"/>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8FDFAB3A-E6EC-BF7B-24C0-000DB953AD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B0C69F77-B8BA-7C7F-46C6-04180626C8BB}"/>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F18D2201-0DBC-565B-57D7-7F4BBC20C2EF}"/>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75E4C1B4-BB7B-BA74-B978-3AB45BF51A17}"/>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1A750EB6-1E1F-7F02-B1D6-A90A49A5D0B6}"/>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A294F6A1-CDD8-95C4-CC94-4FE44AA388ED}"/>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sp>
        <p:nvSpPr>
          <p:cNvPr id="5" name="コンテンツ プレースホルダー 2">
            <a:extLst>
              <a:ext uri="{FF2B5EF4-FFF2-40B4-BE49-F238E27FC236}">
                <a16:creationId xmlns:a16="http://schemas.microsoft.com/office/drawing/2014/main" id="{EC853FF6-F125-45B4-E0F1-604602190CDE}"/>
              </a:ext>
            </a:extLst>
          </p:cNvPr>
          <p:cNvSpPr txBox="1">
            <a:spLocks/>
          </p:cNvSpPr>
          <p:nvPr/>
        </p:nvSpPr>
        <p:spPr>
          <a:xfrm>
            <a:off x="2623356" y="2932555"/>
            <a:ext cx="4797757" cy="16550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＊キーボード操作を最低限に</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＊シンプルで直感的なデザイン</a:t>
            </a:r>
          </a:p>
        </p:txBody>
      </p:sp>
      <p:pic>
        <p:nvPicPr>
          <p:cNvPr id="6" name="図 5" descr="皿の上の食べ物&#10;&#10;AI 生成コンテンツは誤りを含む可能性があります。">
            <a:extLst>
              <a:ext uri="{FF2B5EF4-FFF2-40B4-BE49-F238E27FC236}">
                <a16:creationId xmlns:a16="http://schemas.microsoft.com/office/drawing/2014/main" id="{DF70B8F1-B71B-1F29-0E84-13B049F06B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041" y="2937421"/>
            <a:ext cx="3000838" cy="2247323"/>
          </a:xfrm>
          <a:prstGeom prst="rect">
            <a:avLst/>
          </a:prstGeom>
        </p:spPr>
      </p:pic>
    </p:spTree>
    <p:extLst>
      <p:ext uri="{BB962C8B-B14F-4D97-AF65-F5344CB8AC3E}">
        <p14:creationId xmlns:p14="http://schemas.microsoft.com/office/powerpoint/2010/main" val="3124926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DAD2F6B-0828-2225-4303-FF2502209EEE}"/>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3479F005-B1A0-835B-4057-0C374E08F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536A27CE-D18D-D84F-A580-61EBA6C6B3E7}"/>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08B707C5-D7B7-26B0-0EA5-7DA5C2178E70}"/>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F2346D39-7E25-80BB-C145-11FFFE84E22A}"/>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3E4CDC4-18E3-B993-C944-6A392F2E5458}"/>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C6E0ADCB-B049-6AC1-1A2D-00683D30D9F4}"/>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Ⅲ</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sp>
        <p:nvSpPr>
          <p:cNvPr id="5" name="コンテンツ プレースホルダー 2">
            <a:extLst>
              <a:ext uri="{FF2B5EF4-FFF2-40B4-BE49-F238E27FC236}">
                <a16:creationId xmlns:a16="http://schemas.microsoft.com/office/drawing/2014/main" id="{3B939DE7-8B65-BF3B-7346-977DDFA061B9}"/>
              </a:ext>
            </a:extLst>
          </p:cNvPr>
          <p:cNvSpPr txBox="1">
            <a:spLocks/>
          </p:cNvSpPr>
          <p:nvPr/>
        </p:nvSpPr>
        <p:spPr>
          <a:xfrm>
            <a:off x="2623356" y="2932555"/>
            <a:ext cx="4797757" cy="16550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＊キーボード操作を最低限に</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＊シンプルで直感的なデザイン</a:t>
            </a:r>
          </a:p>
        </p:txBody>
      </p:sp>
      <p:pic>
        <p:nvPicPr>
          <p:cNvPr id="6" name="図 5" descr="皿の上の食べ物&#10;&#10;AI 生成コンテンツは誤りを含む可能性があります。">
            <a:extLst>
              <a:ext uri="{FF2B5EF4-FFF2-40B4-BE49-F238E27FC236}">
                <a16:creationId xmlns:a16="http://schemas.microsoft.com/office/drawing/2014/main" id="{D4037096-2E5A-162F-33A2-62CA707A7D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041" y="2937421"/>
            <a:ext cx="3000838" cy="2247323"/>
          </a:xfrm>
          <a:prstGeom prst="rect">
            <a:avLst/>
          </a:prstGeom>
        </p:spPr>
      </p:pic>
    </p:spTree>
    <p:extLst>
      <p:ext uri="{BB962C8B-B14F-4D97-AF65-F5344CB8AC3E}">
        <p14:creationId xmlns:p14="http://schemas.microsoft.com/office/powerpoint/2010/main" val="356304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E8CD6FE-E701-81FA-E5D3-96370987DDF8}"/>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07451111-DD17-5E6E-7D61-B765BAD263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88EBE5DB-EB05-FF74-86EA-1FC58B2FBE8D}"/>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8C9BFBA9-3FFF-744D-A926-8530969CD98D}"/>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8BC71DD1-7349-84F9-6182-F23B7EED07E6}"/>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222BF341-6D79-2660-BE0C-CBB50D853194}"/>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FD17C948-AEF4-F640-A9EC-5C7DFC981AC4}"/>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Ⅲ</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sp>
        <p:nvSpPr>
          <p:cNvPr id="5" name="コンテンツ プレースホルダー 2">
            <a:extLst>
              <a:ext uri="{FF2B5EF4-FFF2-40B4-BE49-F238E27FC236}">
                <a16:creationId xmlns:a16="http://schemas.microsoft.com/office/drawing/2014/main" id="{DD55FA42-0CC0-9234-887A-794535A1761A}"/>
              </a:ext>
            </a:extLst>
          </p:cNvPr>
          <p:cNvSpPr txBox="1">
            <a:spLocks/>
          </p:cNvSpPr>
          <p:nvPr/>
        </p:nvSpPr>
        <p:spPr>
          <a:xfrm>
            <a:off x="2623356" y="2932555"/>
            <a:ext cx="4797757" cy="16550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＊キーボード操作を最低限に</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＊シンプルで直感的なデザイン</a:t>
            </a:r>
          </a:p>
        </p:txBody>
      </p:sp>
      <p:pic>
        <p:nvPicPr>
          <p:cNvPr id="6" name="図 5" descr="皿の上の食べ物&#10;&#10;AI 生成コンテンツは誤りを含む可能性があります。">
            <a:extLst>
              <a:ext uri="{FF2B5EF4-FFF2-40B4-BE49-F238E27FC236}">
                <a16:creationId xmlns:a16="http://schemas.microsoft.com/office/drawing/2014/main" id="{BF1EC97C-5BAC-2181-0F1F-3AA561A687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041" y="2937421"/>
            <a:ext cx="3000838" cy="2247323"/>
          </a:xfrm>
          <a:prstGeom prst="rect">
            <a:avLst/>
          </a:prstGeom>
        </p:spPr>
      </p:pic>
    </p:spTree>
    <p:extLst>
      <p:ext uri="{BB962C8B-B14F-4D97-AF65-F5344CB8AC3E}">
        <p14:creationId xmlns:p14="http://schemas.microsoft.com/office/powerpoint/2010/main" val="479416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C4855-E718-C004-4752-D5DD5100DF4A}"/>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0EF196D7-C87C-7B4A-DD6D-EE3554F47B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1A0DC97C-526C-9D6F-5731-167969FD704C}"/>
              </a:ext>
            </a:extLst>
          </p:cNvPr>
          <p:cNvSpPr/>
          <p:nvPr/>
        </p:nvSpPr>
        <p:spPr>
          <a:xfrm>
            <a:off x="879231" y="427128"/>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CB3F0AFF-9CB9-A1CD-E611-CD122BC0734E}"/>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A87E7AF3-7D86-9A50-0AF4-8879FD348D56}"/>
              </a:ext>
            </a:extLst>
          </p:cNvPr>
          <p:cNvCxnSpPr>
            <a:cxnSpLocks/>
          </p:cNvCxnSpPr>
          <p:nvPr/>
        </p:nvCxnSpPr>
        <p:spPr>
          <a:xfrm>
            <a:off x="1582615" y="1624686"/>
            <a:ext cx="9856550"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9BC41249-84C5-5E87-E2FE-9CED38BBBD27}"/>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D0DBFD95-D625-3741-863E-C4DB83E064F1}"/>
              </a:ext>
            </a:extLst>
          </p:cNvPr>
          <p:cNvSpPr txBox="1">
            <a:spLocks/>
          </p:cNvSpPr>
          <p:nvPr/>
        </p:nvSpPr>
        <p:spPr>
          <a:xfrm>
            <a:off x="4440116" y="2193615"/>
            <a:ext cx="6999050" cy="316807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＊度重なる案出しの却下　　＊ペルソナの再構築</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＊その遅れを引きずった状態での開発　＊全体的な日程管理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＊有料</a:t>
            </a:r>
            <a:r>
              <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API</a:t>
            </a: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の壁　＊ガントチャートの実装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＊予定をカレンダーに同期　　＊多対多のデータのやり取り</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7" name="図 6" descr="皿の上にあるケーキ&#10;&#10;AI 生成コンテンツは誤りを含む可能性があります。">
            <a:extLst>
              <a:ext uri="{FF2B5EF4-FFF2-40B4-BE49-F238E27FC236}">
                <a16:creationId xmlns:a16="http://schemas.microsoft.com/office/drawing/2014/main" id="{17E0A17A-00E3-65BE-DC38-5F0FCF0C1C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429" y="3429000"/>
            <a:ext cx="2979100" cy="2234325"/>
          </a:xfrm>
          <a:prstGeom prst="rect">
            <a:avLst/>
          </a:prstGeom>
        </p:spPr>
      </p:pic>
      <p:sp>
        <p:nvSpPr>
          <p:cNvPr id="4" name="タイトル 1">
            <a:extLst>
              <a:ext uri="{FF2B5EF4-FFF2-40B4-BE49-F238E27FC236}">
                <a16:creationId xmlns:a16="http://schemas.microsoft.com/office/drawing/2014/main" id="{2F2BE39D-900F-171C-CDFB-91EF182C135B}"/>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Ⅶ</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苦労した点</a:t>
            </a:r>
          </a:p>
        </p:txBody>
      </p:sp>
    </p:spTree>
    <p:extLst>
      <p:ext uri="{BB962C8B-B14F-4D97-AF65-F5344CB8AC3E}">
        <p14:creationId xmlns:p14="http://schemas.microsoft.com/office/powerpoint/2010/main" val="3226323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F4A37-C4A5-47F9-8517-FF6BC2F32994}"/>
            </a:ext>
          </a:extLst>
        </p:cNvPr>
        <p:cNvGrpSpPr/>
        <p:nvPr/>
      </p:nvGrpSpPr>
      <p:grpSpPr>
        <a:xfrm>
          <a:off x="0" y="0"/>
          <a:ext cx="0" cy="0"/>
          <a:chOff x="0" y="0"/>
          <a:chExt cx="0" cy="0"/>
        </a:xfrm>
      </p:grpSpPr>
      <p:sp>
        <p:nvSpPr>
          <p:cNvPr id="21" name="字幕 2">
            <a:extLst>
              <a:ext uri="{FF2B5EF4-FFF2-40B4-BE49-F238E27FC236}">
                <a16:creationId xmlns:a16="http://schemas.microsoft.com/office/drawing/2014/main" id="{F0DCBBBD-E8B1-96CB-EB70-560EF5193E96}"/>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8E753200-FE2C-1BB0-3804-055AD4DCA2DB}"/>
              </a:ext>
            </a:extLst>
          </p:cNvPr>
          <p:cNvSpPr txBox="1"/>
          <p:nvPr/>
        </p:nvSpPr>
        <p:spPr>
          <a:xfrm>
            <a:off x="3310759" y="788276"/>
            <a:ext cx="3160986" cy="369332"/>
          </a:xfrm>
          <a:prstGeom prst="rect">
            <a:avLst/>
          </a:prstGeom>
          <a:noFill/>
        </p:spPr>
        <p:txBody>
          <a:bodyPr wrap="square" rtlCol="0">
            <a:spAutoFit/>
          </a:bodyPr>
          <a:lstStyle/>
          <a:p>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＊度重なる案出しの却下　　</a:t>
            </a:r>
            <a:endParaRPr kumimoji="1" lang="ja-JP" altLang="en-US" dirty="0"/>
          </a:p>
        </p:txBody>
      </p:sp>
      <p:sp>
        <p:nvSpPr>
          <p:cNvPr id="6" name="テキスト ボックス 5">
            <a:extLst>
              <a:ext uri="{FF2B5EF4-FFF2-40B4-BE49-F238E27FC236}">
                <a16:creationId xmlns:a16="http://schemas.microsoft.com/office/drawing/2014/main" id="{92381986-D762-6044-2081-151279346490}"/>
              </a:ext>
            </a:extLst>
          </p:cNvPr>
          <p:cNvSpPr txBox="1"/>
          <p:nvPr/>
        </p:nvSpPr>
        <p:spPr>
          <a:xfrm>
            <a:off x="1292772" y="1757855"/>
            <a:ext cx="2577662" cy="646331"/>
          </a:xfrm>
          <a:prstGeom prst="rect">
            <a:avLst/>
          </a:prstGeom>
          <a:noFill/>
        </p:spPr>
        <p:txBody>
          <a:bodyPr wrap="square" rtlCol="0">
            <a:spAutoFit/>
          </a:bodyPr>
          <a:lstStyle/>
          <a:p>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＊ペルソナの再構築</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ja-JP" altLang="en-US" dirty="0"/>
          </a:p>
        </p:txBody>
      </p:sp>
      <p:sp>
        <p:nvSpPr>
          <p:cNvPr id="8" name="テキスト ボックス 7">
            <a:extLst>
              <a:ext uri="{FF2B5EF4-FFF2-40B4-BE49-F238E27FC236}">
                <a16:creationId xmlns:a16="http://schemas.microsoft.com/office/drawing/2014/main" id="{816344D7-5C04-90AF-A245-894BC8F7F742}"/>
              </a:ext>
            </a:extLst>
          </p:cNvPr>
          <p:cNvSpPr txBox="1"/>
          <p:nvPr/>
        </p:nvSpPr>
        <p:spPr>
          <a:xfrm>
            <a:off x="7441323" y="654269"/>
            <a:ext cx="4130567" cy="369332"/>
          </a:xfrm>
          <a:prstGeom prst="rect">
            <a:avLst/>
          </a:prstGeom>
          <a:noFill/>
        </p:spPr>
        <p:txBody>
          <a:bodyPr wrap="square" rtlCol="0">
            <a:spAutoFit/>
          </a:bodyPr>
          <a:lstStyle/>
          <a:p>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＊その遅れを引きずった状態での開発　</a:t>
            </a:r>
            <a:endParaRPr kumimoji="1" lang="ja-JP" altLang="en-US" dirty="0"/>
          </a:p>
        </p:txBody>
      </p:sp>
      <p:sp>
        <p:nvSpPr>
          <p:cNvPr id="9" name="テキスト ボックス 8">
            <a:extLst>
              <a:ext uri="{FF2B5EF4-FFF2-40B4-BE49-F238E27FC236}">
                <a16:creationId xmlns:a16="http://schemas.microsoft.com/office/drawing/2014/main" id="{5DBC2DE6-14BC-DCAC-CBE6-693C0FDA5728}"/>
              </a:ext>
            </a:extLst>
          </p:cNvPr>
          <p:cNvSpPr txBox="1"/>
          <p:nvPr/>
        </p:nvSpPr>
        <p:spPr>
          <a:xfrm>
            <a:off x="922283" y="4020207"/>
            <a:ext cx="2577662" cy="369332"/>
          </a:xfrm>
          <a:prstGeom prst="rect">
            <a:avLst/>
          </a:prstGeom>
          <a:noFill/>
        </p:spPr>
        <p:txBody>
          <a:bodyPr wrap="square" rtlCol="0">
            <a:spAutoFit/>
          </a:bodyPr>
          <a:lstStyle/>
          <a:p>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＊全体的な日程管理　</a:t>
            </a:r>
            <a:endParaRPr kumimoji="1" lang="ja-JP" altLang="en-US" dirty="0"/>
          </a:p>
        </p:txBody>
      </p:sp>
      <p:sp>
        <p:nvSpPr>
          <p:cNvPr id="10" name="テキスト ボックス 9">
            <a:extLst>
              <a:ext uri="{FF2B5EF4-FFF2-40B4-BE49-F238E27FC236}">
                <a16:creationId xmlns:a16="http://schemas.microsoft.com/office/drawing/2014/main" id="{492AD7B3-5975-6836-FD10-BA618E7A615E}"/>
              </a:ext>
            </a:extLst>
          </p:cNvPr>
          <p:cNvSpPr txBox="1"/>
          <p:nvPr/>
        </p:nvSpPr>
        <p:spPr>
          <a:xfrm>
            <a:off x="993228" y="5265683"/>
            <a:ext cx="3917731" cy="646331"/>
          </a:xfrm>
          <a:prstGeom prst="rect">
            <a:avLst/>
          </a:prstGeom>
          <a:noFill/>
        </p:spPr>
        <p:txBody>
          <a:bodyPr wrap="square" rtlCol="0">
            <a:spAutoFit/>
          </a:bodyPr>
          <a:lstStyle/>
          <a:p>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＊ガントチャートの実装　</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ja-JP" altLang="en-US" dirty="0"/>
          </a:p>
        </p:txBody>
      </p:sp>
      <p:sp>
        <p:nvSpPr>
          <p:cNvPr id="13" name="テキスト ボックス 12">
            <a:extLst>
              <a:ext uri="{FF2B5EF4-FFF2-40B4-BE49-F238E27FC236}">
                <a16:creationId xmlns:a16="http://schemas.microsoft.com/office/drawing/2014/main" id="{00083953-0872-BC04-D70E-AE4DA2526B0E}"/>
              </a:ext>
            </a:extLst>
          </p:cNvPr>
          <p:cNvSpPr txBox="1"/>
          <p:nvPr/>
        </p:nvSpPr>
        <p:spPr>
          <a:xfrm>
            <a:off x="5462752" y="5675586"/>
            <a:ext cx="3854669" cy="369332"/>
          </a:xfrm>
          <a:prstGeom prst="rect">
            <a:avLst/>
          </a:prstGeom>
          <a:noFill/>
        </p:spPr>
        <p:txBody>
          <a:bodyPr wrap="square" rtlCol="0">
            <a:spAutoFit/>
          </a:bodyPr>
          <a:lstStyle/>
          <a:p>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＊多対多のデータのやり取り</a:t>
            </a:r>
            <a:endParaRPr kumimoji="1" lang="ja-JP" altLang="en-US" dirty="0"/>
          </a:p>
        </p:txBody>
      </p:sp>
      <p:sp>
        <p:nvSpPr>
          <p:cNvPr id="14" name="テキスト ボックス 13">
            <a:extLst>
              <a:ext uri="{FF2B5EF4-FFF2-40B4-BE49-F238E27FC236}">
                <a16:creationId xmlns:a16="http://schemas.microsoft.com/office/drawing/2014/main" id="{A9D2C61C-CFA0-55BF-F5D5-9B964321F4E2}"/>
              </a:ext>
            </a:extLst>
          </p:cNvPr>
          <p:cNvSpPr txBox="1"/>
          <p:nvPr/>
        </p:nvSpPr>
        <p:spPr>
          <a:xfrm>
            <a:off x="6471745" y="2590643"/>
            <a:ext cx="3555124" cy="369332"/>
          </a:xfrm>
          <a:prstGeom prst="rect">
            <a:avLst/>
          </a:prstGeom>
          <a:noFill/>
        </p:spPr>
        <p:txBody>
          <a:bodyPr wrap="square" rtlCol="0">
            <a:spAutoFit/>
          </a:bodyPr>
          <a:lstStyle/>
          <a:p>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＊予定をカレンダーに同期　　</a:t>
            </a:r>
            <a:endParaRPr kumimoji="1" lang="ja-JP" altLang="en-US" dirty="0"/>
          </a:p>
        </p:txBody>
      </p:sp>
      <p:sp>
        <p:nvSpPr>
          <p:cNvPr id="16" name="テキスト ボックス 15">
            <a:extLst>
              <a:ext uri="{FF2B5EF4-FFF2-40B4-BE49-F238E27FC236}">
                <a16:creationId xmlns:a16="http://schemas.microsoft.com/office/drawing/2014/main" id="{1C7A6490-B4BE-A7D8-5053-BFA3F5C82261}"/>
              </a:ext>
            </a:extLst>
          </p:cNvPr>
          <p:cNvSpPr txBox="1"/>
          <p:nvPr/>
        </p:nvSpPr>
        <p:spPr>
          <a:xfrm>
            <a:off x="3050628" y="6187966"/>
            <a:ext cx="3045372" cy="369332"/>
          </a:xfrm>
          <a:prstGeom prst="rect">
            <a:avLst/>
          </a:prstGeom>
          <a:noFill/>
        </p:spPr>
        <p:txBody>
          <a:bodyPr wrap="square" rtlCol="0">
            <a:spAutoFit/>
          </a:bodyPr>
          <a:lstStyle/>
          <a:p>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＊有料</a:t>
            </a: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API</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の壁　</a:t>
            </a:r>
            <a:endParaRPr kumimoji="1" lang="ja-JP" altLang="en-US" dirty="0"/>
          </a:p>
        </p:txBody>
      </p:sp>
    </p:spTree>
    <p:extLst>
      <p:ext uri="{BB962C8B-B14F-4D97-AF65-F5344CB8AC3E}">
        <p14:creationId xmlns:p14="http://schemas.microsoft.com/office/powerpoint/2010/main" val="2115036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335DD82-5422-A870-3AFF-48E4EE26AC48}"/>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A67A8085-1FE3-950A-C073-7567E0B49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49F08732-5C89-3A4D-08BB-AF55B67C1A04}"/>
              </a:ext>
            </a:extLst>
          </p:cNvPr>
          <p:cNvSpPr/>
          <p:nvPr/>
        </p:nvSpPr>
        <p:spPr>
          <a:xfrm>
            <a:off x="879231" y="427128"/>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6D85707-7680-6D1D-CECA-D4318728B073}"/>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FCB24805-6B22-DF27-63A5-3ACD95DFDD5C}"/>
              </a:ext>
            </a:extLst>
          </p:cNvPr>
          <p:cNvCxnSpPr>
            <a:cxnSpLocks/>
          </p:cNvCxnSpPr>
          <p:nvPr/>
        </p:nvCxnSpPr>
        <p:spPr>
          <a:xfrm>
            <a:off x="1582615" y="1624686"/>
            <a:ext cx="9856550"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A3C94788-B565-4D30-D1A0-18528D993735}"/>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606B2694-6ED3-1318-19BD-4D63128BC690}"/>
              </a:ext>
            </a:extLst>
          </p:cNvPr>
          <p:cNvSpPr txBox="1">
            <a:spLocks/>
          </p:cNvSpPr>
          <p:nvPr/>
        </p:nvSpPr>
        <p:spPr>
          <a:xfrm>
            <a:off x="4440116" y="2193615"/>
            <a:ext cx="6999050" cy="316807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＊度重なる案出しの却下　　＊ペルソナの再構築</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＊その遅れを引きずった状態での開発　＊全体的な日程管理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＊有料</a:t>
            </a:r>
            <a:r>
              <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API</a:t>
            </a: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の壁　＊ガントチャートの実装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＊予定をカレンダーに同期　　＊多対多のデータのやり取り</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7" name="図 6" descr="皿の上にあるケーキ&#10;&#10;AI 生成コンテンツは誤りを含む可能性があります。">
            <a:extLst>
              <a:ext uri="{FF2B5EF4-FFF2-40B4-BE49-F238E27FC236}">
                <a16:creationId xmlns:a16="http://schemas.microsoft.com/office/drawing/2014/main" id="{FBB8CFFC-2518-0C58-03D2-B33B95BCA0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429" y="3429000"/>
            <a:ext cx="2979100" cy="2234325"/>
          </a:xfrm>
          <a:prstGeom prst="rect">
            <a:avLst/>
          </a:prstGeom>
        </p:spPr>
      </p:pic>
      <p:sp>
        <p:nvSpPr>
          <p:cNvPr id="4" name="タイトル 1">
            <a:extLst>
              <a:ext uri="{FF2B5EF4-FFF2-40B4-BE49-F238E27FC236}">
                <a16:creationId xmlns:a16="http://schemas.microsoft.com/office/drawing/2014/main" id="{8591632A-002C-D899-7264-4A660B866252}"/>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Ⅳ</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苦労した点</a:t>
            </a:r>
          </a:p>
        </p:txBody>
      </p:sp>
    </p:spTree>
    <p:extLst>
      <p:ext uri="{BB962C8B-B14F-4D97-AF65-F5344CB8AC3E}">
        <p14:creationId xmlns:p14="http://schemas.microsoft.com/office/powerpoint/2010/main" val="2842522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C12011A0-2C85-2BBB-2101-94C0D119F7EC}"/>
            </a:ext>
          </a:extLst>
        </p:cNvPr>
        <p:cNvGrpSpPr/>
        <p:nvPr/>
      </p:nvGrpSpPr>
      <p:grpSpPr>
        <a:xfrm>
          <a:off x="0" y="0"/>
          <a:ext cx="0" cy="0"/>
          <a:chOff x="0" y="0"/>
          <a:chExt cx="0" cy="0"/>
        </a:xfrm>
      </p:grpSpPr>
      <p:pic>
        <p:nvPicPr>
          <p:cNvPr id="10" name="図 9" descr="草, 屋外, フィールド, 放牧 が含まれている画像&#10;&#10;AI 生成コンテンツは誤りを含む可能性があります。">
            <a:extLst>
              <a:ext uri="{FF2B5EF4-FFF2-40B4-BE49-F238E27FC236}">
                <a16:creationId xmlns:a16="http://schemas.microsoft.com/office/drawing/2014/main" id="{B0E9F14A-CCCA-C085-1629-1705C96D69EA}"/>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sp>
        <p:nvSpPr>
          <p:cNvPr id="2" name="タイトル 1">
            <a:extLst>
              <a:ext uri="{FF2B5EF4-FFF2-40B4-BE49-F238E27FC236}">
                <a16:creationId xmlns:a16="http://schemas.microsoft.com/office/drawing/2014/main" id="{744FEF51-547C-FE5B-7D66-B81EBB308BC8}"/>
              </a:ext>
            </a:extLst>
          </p:cNvPr>
          <p:cNvSpPr txBox="1">
            <a:spLocks/>
          </p:cNvSpPr>
          <p:nvPr/>
        </p:nvSpPr>
        <p:spPr>
          <a:xfrm>
            <a:off x="1967696" y="993503"/>
            <a:ext cx="871573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イカ</a:t>
            </a: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れたメンバーを紹介するぜ！～</a:t>
            </a:r>
          </a:p>
        </p:txBody>
      </p:sp>
      <p:sp>
        <p:nvSpPr>
          <p:cNvPr id="4" name="コンテンツ プレースホルダー 2">
            <a:extLst>
              <a:ext uri="{FF2B5EF4-FFF2-40B4-BE49-F238E27FC236}">
                <a16:creationId xmlns:a16="http://schemas.microsoft.com/office/drawing/2014/main" id="{FF428A49-A67D-1A65-294B-612D9E056370}"/>
              </a:ext>
            </a:extLst>
          </p:cNvPr>
          <p:cNvSpPr txBox="1">
            <a:spLocks/>
          </p:cNvSpPr>
          <p:nvPr/>
        </p:nvSpPr>
        <p:spPr>
          <a:xfrm>
            <a:off x="5445626" y="2034674"/>
            <a:ext cx="1489798" cy="1047719"/>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リーダー</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梶川</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6" name="コンテンツ プレースホルダー 2">
            <a:extLst>
              <a:ext uri="{FF2B5EF4-FFF2-40B4-BE49-F238E27FC236}">
                <a16:creationId xmlns:a16="http://schemas.microsoft.com/office/drawing/2014/main" id="{8AB28E59-5A83-B860-FA1F-1DFDE26FEDB0}"/>
              </a:ext>
            </a:extLst>
          </p:cNvPr>
          <p:cNvSpPr txBox="1">
            <a:spLocks/>
          </p:cNvSpPr>
          <p:nvPr/>
        </p:nvSpPr>
        <p:spPr>
          <a:xfrm>
            <a:off x="3567377" y="3082393"/>
            <a:ext cx="1489798" cy="92026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機能担当</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青木</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7" name="コンテンツ プレースホルダー 2">
            <a:extLst>
              <a:ext uri="{FF2B5EF4-FFF2-40B4-BE49-F238E27FC236}">
                <a16:creationId xmlns:a16="http://schemas.microsoft.com/office/drawing/2014/main" id="{4B6B3D59-1F0F-59AD-4016-A374F4239E6F}"/>
              </a:ext>
            </a:extLst>
          </p:cNvPr>
          <p:cNvSpPr txBox="1">
            <a:spLocks/>
          </p:cNvSpPr>
          <p:nvPr/>
        </p:nvSpPr>
        <p:spPr>
          <a:xfrm>
            <a:off x="4343753" y="4703717"/>
            <a:ext cx="1489798" cy="91954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機能担当</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二上</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8" name="コンテンツ プレースホルダー 2">
            <a:extLst>
              <a:ext uri="{FF2B5EF4-FFF2-40B4-BE49-F238E27FC236}">
                <a16:creationId xmlns:a16="http://schemas.microsoft.com/office/drawing/2014/main" id="{13D40E4B-0BB9-328B-1D92-127227BE7876}"/>
              </a:ext>
            </a:extLst>
          </p:cNvPr>
          <p:cNvSpPr txBox="1">
            <a:spLocks/>
          </p:cNvSpPr>
          <p:nvPr/>
        </p:nvSpPr>
        <p:spPr>
          <a:xfrm>
            <a:off x="6840899" y="4613159"/>
            <a:ext cx="965955" cy="91954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DBA</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村井</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
        <p:nvSpPr>
          <p:cNvPr id="9" name="コンテンツ プレースホルダー 2">
            <a:extLst>
              <a:ext uri="{FF2B5EF4-FFF2-40B4-BE49-F238E27FC236}">
                <a16:creationId xmlns:a16="http://schemas.microsoft.com/office/drawing/2014/main" id="{AADEF193-4B89-ACF7-0F58-CC226D9223BC}"/>
              </a:ext>
            </a:extLst>
          </p:cNvPr>
          <p:cNvSpPr txBox="1">
            <a:spLocks/>
          </p:cNvSpPr>
          <p:nvPr/>
        </p:nvSpPr>
        <p:spPr>
          <a:xfrm>
            <a:off x="7323876" y="3082393"/>
            <a:ext cx="1489798" cy="100965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品質管理</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川崎</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579976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863DC04-B26D-22C6-2D53-B16B3A02009D}"/>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E75B694B-5340-1C71-6B16-2BF9414DB2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7F30941-1E54-F9B3-3BD5-34365A02E065}"/>
              </a:ext>
            </a:extLst>
          </p:cNvPr>
          <p:cNvSpPr/>
          <p:nvPr/>
        </p:nvSpPr>
        <p:spPr>
          <a:xfrm>
            <a:off x="879231" y="427128"/>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39176D06-1922-AE08-E739-3B4416DBA64E}"/>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B0A98F9A-929C-580F-B097-4497D72DBA02}"/>
              </a:ext>
            </a:extLst>
          </p:cNvPr>
          <p:cNvCxnSpPr>
            <a:cxnSpLocks/>
          </p:cNvCxnSpPr>
          <p:nvPr/>
        </p:nvCxnSpPr>
        <p:spPr>
          <a:xfrm>
            <a:off x="1582615" y="1624686"/>
            <a:ext cx="9856550"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B70DC04F-2C3A-FF03-037F-B67444873399}"/>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D3344992-FED0-55C2-B7A9-C406EA277B92}"/>
              </a:ext>
            </a:extLst>
          </p:cNvPr>
          <p:cNvSpPr txBox="1">
            <a:spLocks/>
          </p:cNvSpPr>
          <p:nvPr/>
        </p:nvSpPr>
        <p:spPr>
          <a:xfrm>
            <a:off x="4440116" y="2193615"/>
            <a:ext cx="6999050" cy="316807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＊度重なる案出しの却下　　＊ペルソナの再構築</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＊その遅れを引きずった状態での開発　＊全体的な日程管理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＊有料</a:t>
            </a:r>
            <a:r>
              <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API</a:t>
            </a: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の壁　＊ガントチャートの実装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＊予定をカレンダーに同期　　＊多対多のデータのやり取り</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7" name="図 6" descr="皿の上にあるケーキ&#10;&#10;AI 生成コンテンツは誤りを含む可能性があります。">
            <a:extLst>
              <a:ext uri="{FF2B5EF4-FFF2-40B4-BE49-F238E27FC236}">
                <a16:creationId xmlns:a16="http://schemas.microsoft.com/office/drawing/2014/main" id="{6AAA0C8A-F53D-2472-923A-1278091A28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429" y="3429000"/>
            <a:ext cx="2979100" cy="2234325"/>
          </a:xfrm>
          <a:prstGeom prst="rect">
            <a:avLst/>
          </a:prstGeom>
        </p:spPr>
      </p:pic>
      <p:sp>
        <p:nvSpPr>
          <p:cNvPr id="4" name="タイトル 1">
            <a:extLst>
              <a:ext uri="{FF2B5EF4-FFF2-40B4-BE49-F238E27FC236}">
                <a16:creationId xmlns:a16="http://schemas.microsoft.com/office/drawing/2014/main" id="{DFB81E29-87CB-04F4-C18C-2A4B9C439BEB}"/>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Ⅳ</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苦労した点</a:t>
            </a:r>
          </a:p>
        </p:txBody>
      </p:sp>
    </p:spTree>
    <p:extLst>
      <p:ext uri="{BB962C8B-B14F-4D97-AF65-F5344CB8AC3E}">
        <p14:creationId xmlns:p14="http://schemas.microsoft.com/office/powerpoint/2010/main" val="1969020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475A966-B768-3B0F-5728-67979A35D17A}"/>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55DBB39C-F000-2543-7210-4F0FC866BB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8F5A801-6F94-30E6-C56E-E89A7A00D23F}"/>
              </a:ext>
            </a:extLst>
          </p:cNvPr>
          <p:cNvSpPr/>
          <p:nvPr/>
        </p:nvSpPr>
        <p:spPr>
          <a:xfrm>
            <a:off x="879231" y="427128"/>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3596A31E-8FD2-3153-7BEB-C7734018C166}"/>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25AA1F79-FEBE-51F8-2E6E-E92008F2D3D0}"/>
              </a:ext>
            </a:extLst>
          </p:cNvPr>
          <p:cNvCxnSpPr>
            <a:cxnSpLocks/>
          </p:cNvCxnSpPr>
          <p:nvPr/>
        </p:nvCxnSpPr>
        <p:spPr>
          <a:xfrm>
            <a:off x="1582615" y="1624686"/>
            <a:ext cx="9856550"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CB43DE9-4B1C-610A-04EC-7E022F2D247C}"/>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83815621-605D-7661-5231-F3B1C91CFFF6}"/>
              </a:ext>
            </a:extLst>
          </p:cNvPr>
          <p:cNvSpPr txBox="1">
            <a:spLocks/>
          </p:cNvSpPr>
          <p:nvPr/>
        </p:nvSpPr>
        <p:spPr>
          <a:xfrm>
            <a:off x="4440116" y="2193615"/>
            <a:ext cx="6999050" cy="316807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＊度重なる案出しの却下　　＊ペルソナの再構築</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＊その遅れを引きずった状態での開発　＊全体的な日程管理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＊有料</a:t>
            </a:r>
            <a:r>
              <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API</a:t>
            </a: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の壁　＊ガントチャートの実装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＊予定をカレンダーに同期　　＊多対多のデータのやり取り</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7" name="図 6" descr="皿の上にあるケーキ&#10;&#10;AI 生成コンテンツは誤りを含む可能性があります。">
            <a:extLst>
              <a:ext uri="{FF2B5EF4-FFF2-40B4-BE49-F238E27FC236}">
                <a16:creationId xmlns:a16="http://schemas.microsoft.com/office/drawing/2014/main" id="{FE984A05-E6E3-DBAA-1848-1C653C90EA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429" y="3429000"/>
            <a:ext cx="2979100" cy="2234325"/>
          </a:xfrm>
          <a:prstGeom prst="rect">
            <a:avLst/>
          </a:prstGeom>
        </p:spPr>
      </p:pic>
      <p:sp>
        <p:nvSpPr>
          <p:cNvPr id="4" name="タイトル 1">
            <a:extLst>
              <a:ext uri="{FF2B5EF4-FFF2-40B4-BE49-F238E27FC236}">
                <a16:creationId xmlns:a16="http://schemas.microsoft.com/office/drawing/2014/main" id="{0294F6E3-265B-23B2-2DCD-BA387C31776D}"/>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Ⅳ</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苦労した点</a:t>
            </a:r>
          </a:p>
        </p:txBody>
      </p:sp>
    </p:spTree>
    <p:extLst>
      <p:ext uri="{BB962C8B-B14F-4D97-AF65-F5344CB8AC3E}">
        <p14:creationId xmlns:p14="http://schemas.microsoft.com/office/powerpoint/2010/main" val="637243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0A401-3BE5-9C59-B22E-F532062720D1}"/>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7EE968DD-7D88-931B-97B4-3008C429D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3597E22C-A98B-2E41-5528-9A86F53852BF}"/>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4" name="図 3" descr="草, 屋外, フィールド, 放牧 が含まれている画像&#10;&#10;AI 生成コンテンツは誤りを含む可能性があります。">
            <a:extLst>
              <a:ext uri="{FF2B5EF4-FFF2-40B4-BE49-F238E27FC236}">
                <a16:creationId xmlns:a16="http://schemas.microsoft.com/office/drawing/2014/main" id="{A4F1F59C-8BF9-1956-FB1D-20D2D246246E}"/>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C2938F87-97CB-6509-DCE3-5B70EC0E29E8}"/>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317D6EB9-9511-7329-FB8E-761DF0C44F6A}"/>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BB02DDCD-E7A1-4301-A1C7-9A57E60C63C3}"/>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EC18E706-1F99-2A9A-E9C0-C865A26039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2" name="テキスト ボックス 1">
            <a:extLst>
              <a:ext uri="{FF2B5EF4-FFF2-40B4-BE49-F238E27FC236}">
                <a16:creationId xmlns:a16="http://schemas.microsoft.com/office/drawing/2014/main" id="{09C4D170-8C33-C8D4-C551-5BFAB2531A4F}"/>
              </a:ext>
            </a:extLst>
          </p:cNvPr>
          <p:cNvSpPr txBox="1"/>
          <p:nvPr/>
        </p:nvSpPr>
        <p:spPr>
          <a:xfrm>
            <a:off x="3299280" y="2640246"/>
            <a:ext cx="4411030" cy="2554545"/>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氏名：梶川</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役職：リーダー</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担当箇所：マニュアル機能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成長した点：エラーと向き合う力、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意見を述べる力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368089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54884-0DF1-D76C-493A-BD5C83E70803}"/>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D9B0B3DF-490A-C56F-0B92-36C85A633E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F062640E-E4C1-0021-A487-ACAF69102B42}"/>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355E0F34-6B06-4C0F-76B0-8ABEBB9DFF99}"/>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E7C3A27E-39D9-FC3A-4191-C3B858A12967}"/>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82F2BC5D-8B89-6BAF-1D19-3FF817F3F1E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08710702-A8F3-20B6-1C68-42474E43AF47}"/>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36C48557-1B07-F8D6-FFDE-8D09C26269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4" name="テキスト ボックス 3">
            <a:extLst>
              <a:ext uri="{FF2B5EF4-FFF2-40B4-BE49-F238E27FC236}">
                <a16:creationId xmlns:a16="http://schemas.microsoft.com/office/drawing/2014/main" id="{2DB47BF3-FC1F-5E32-441C-5318330BD3C7}"/>
              </a:ext>
            </a:extLst>
          </p:cNvPr>
          <p:cNvSpPr txBox="1"/>
          <p:nvPr/>
        </p:nvSpPr>
        <p:spPr>
          <a:xfrm>
            <a:off x="3134393" y="2640246"/>
            <a:ext cx="5923213" cy="2554545"/>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氏名：青木</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役職：機能担当</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担当箇所：カレンダー機能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成長した点：取捨選択の重要性、</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優先順位の意識</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191288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62D10-F6A0-8809-08BF-6BAC7450F3C6}"/>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6C35A61F-DC44-7B1D-8566-AE894618D9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8AE01A64-64D9-45AF-C98E-7DEE4A2A0C5B}"/>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841FF58-726D-03EA-12D6-58A31E8D2A3E}"/>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D35EE7DF-03E8-DFB1-F013-1E850D2F84C8}"/>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BA2FAF1-AF69-5A32-F7ED-D179203A5CC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E2055DF9-6EF5-DEF4-F51B-F8687BD02EFA}"/>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E9E70261-9F7E-5907-F03A-41D3F312BE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4" name="テキスト ボックス 3">
            <a:extLst>
              <a:ext uri="{FF2B5EF4-FFF2-40B4-BE49-F238E27FC236}">
                <a16:creationId xmlns:a16="http://schemas.microsoft.com/office/drawing/2014/main" id="{8210294F-7CF9-82E1-5E5B-91A930DE2DD8}"/>
              </a:ext>
            </a:extLst>
          </p:cNvPr>
          <p:cNvSpPr txBox="1"/>
          <p:nvPr/>
        </p:nvSpPr>
        <p:spPr>
          <a:xfrm>
            <a:off x="3209962" y="2680023"/>
            <a:ext cx="5772076" cy="2554545"/>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氏名：川﨑</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役職：品質管理</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担当箇所：登録・一覧画面、パスワード変更機能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成長した点：率先力がある、</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サポートする力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2494104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803D5-D1F1-5D36-E210-7EFDA94C3422}"/>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15C89F3A-93F4-FE06-5B73-6B5C5AA914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139CC992-15BB-C9BA-6F6C-C3A6F659C730}"/>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EEEE65D-C33B-1236-9B01-4D007568B53F}"/>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EB0C34D3-F516-70FC-9D74-2C100B78CB94}"/>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FEA4EBA1-7426-AD51-3FBA-73D15CA39A6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4BCB8247-817D-AEB3-2015-A57A20DAB10A}"/>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50356CEE-9B76-581F-1793-FB0D73AF8E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4" name="テキスト ボックス 3">
            <a:extLst>
              <a:ext uri="{FF2B5EF4-FFF2-40B4-BE49-F238E27FC236}">
                <a16:creationId xmlns:a16="http://schemas.microsoft.com/office/drawing/2014/main" id="{D3D7DE02-73C3-2234-B66D-094BF1A01E47}"/>
              </a:ext>
            </a:extLst>
          </p:cNvPr>
          <p:cNvSpPr txBox="1"/>
          <p:nvPr/>
        </p:nvSpPr>
        <p:spPr>
          <a:xfrm>
            <a:off x="3149600" y="2757688"/>
            <a:ext cx="5531555" cy="2246769"/>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氏名：二上</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役職：機能担当</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担当箇所：ログイン機能、イベント機能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成長した点：業務遂行能力の向上</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2754022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E7726-07DD-C7B7-1147-CD41F26D7777}"/>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81377C99-0303-1239-33AF-6E4D304634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6AE1C1D0-459B-8C2E-C258-E41F9875ADAB}"/>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D638BBD-1AD4-46C7-08FC-06DEC7772E67}"/>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7D70D1C1-B802-2F5C-F429-2655AD552CAC}"/>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7DD560C-053E-6B11-6BE0-16ACBE74B4A9}"/>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9A0711ED-535C-E47E-25CC-CF694C632C8F}"/>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F5066B8E-F041-E4B2-6915-88A840ADBF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1891" y="1991581"/>
            <a:ext cx="8787042" cy="3678835"/>
          </a:xfrm>
          <a:prstGeom prst="rect">
            <a:avLst/>
          </a:prstGeom>
        </p:spPr>
      </p:pic>
      <p:sp>
        <p:nvSpPr>
          <p:cNvPr id="4" name="テキスト ボックス 3">
            <a:extLst>
              <a:ext uri="{FF2B5EF4-FFF2-40B4-BE49-F238E27FC236}">
                <a16:creationId xmlns:a16="http://schemas.microsoft.com/office/drawing/2014/main" id="{87F072BB-34D6-C29F-429F-99EFD65802B3}"/>
              </a:ext>
            </a:extLst>
          </p:cNvPr>
          <p:cNvSpPr txBox="1"/>
          <p:nvPr/>
        </p:nvSpPr>
        <p:spPr>
          <a:xfrm>
            <a:off x="3070580" y="2413287"/>
            <a:ext cx="5813776" cy="3139321"/>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氏名：村井</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a:t>
            </a:r>
            <a:r>
              <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rPr>
              <a:t>DB</a:t>
            </a:r>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担当箇所：シフト管理機能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成長した点：スケジュール管理能力の</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重要性</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先を見据えて行動する力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4382511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09D55-9173-8A09-3884-449B1BF9D0E5}"/>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E465D7C6-054A-032B-EE34-465EF5D59F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0540648B-FEFA-9A69-2E03-A2409FBB7D02}"/>
              </a:ext>
            </a:extLst>
          </p:cNvPr>
          <p:cNvSpPr/>
          <p:nvPr/>
        </p:nvSpPr>
        <p:spPr>
          <a:xfrm>
            <a:off x="783012" y="392344"/>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50" charset="-128"/>
              <a:cs typeface="+mn-cs"/>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023BE3C2-2C64-0D5A-5EF5-5A2EBF0FEE83}"/>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1ABAC8FE-0EE3-69FC-6982-3E8B5072DD48}"/>
              </a:ext>
            </a:extLst>
          </p:cNvPr>
          <p:cNvCxnSpPr>
            <a:cxnSpLocks/>
          </p:cNvCxnSpPr>
          <p:nvPr/>
        </p:nvCxnSpPr>
        <p:spPr>
          <a:xfrm flipV="1">
            <a:off x="1468315" y="1623850"/>
            <a:ext cx="9940673" cy="19812"/>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A1D92E0-17AC-5CFD-538E-A0B3EB235C10}"/>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sz="1200" b="1" i="0" u="none" strike="noStrike" kern="1200" cap="none" spc="0" normalizeH="0" baseline="0" noProof="0" dirty="0">
                <a:ln>
                  <a:noFill/>
                </a:ln>
                <a:solidFill>
                  <a:prstClr val="white">
                    <a:lumMod val="75000"/>
                  </a:prstClr>
                </a:solidFill>
                <a:effectLst/>
                <a:uLnTx/>
                <a:uFillTx/>
                <a:latin typeface="BIZ UDPゴシック" panose="020B0400000000000000" pitchFamily="50" charset="-128"/>
                <a:ea typeface="BIZ UDPゴシック" panose="020B0400000000000000" pitchFamily="50" charset="-128"/>
                <a:cs typeface="+mn-cs"/>
              </a:rPr>
              <a:t>2025.6.30</a:t>
            </a:r>
            <a:endParaRPr kumimoji="1" lang="ja-JP" altLang="en-US" sz="1200" b="1" i="0" u="none" strike="noStrike" kern="1200" cap="none" spc="0" normalizeH="0" baseline="0" noProof="0" dirty="0">
              <a:ln>
                <a:noFill/>
              </a:ln>
              <a:solidFill>
                <a:prstClr val="white">
                  <a:lumMod val="75000"/>
                </a:prstClr>
              </a:solidFill>
              <a:effectLst/>
              <a:uLnTx/>
              <a:uFillTx/>
              <a:latin typeface="BIZ UDPゴシック" panose="020B0400000000000000" pitchFamily="50" charset="-128"/>
              <a:ea typeface="BIZ UDPゴシック" panose="020B0400000000000000" pitchFamily="50" charset="-128"/>
              <a:cs typeface="+mn-cs"/>
            </a:endParaRPr>
          </a:p>
        </p:txBody>
      </p:sp>
      <p:sp>
        <p:nvSpPr>
          <p:cNvPr id="4" name="タイトル 1">
            <a:extLst>
              <a:ext uri="{FF2B5EF4-FFF2-40B4-BE49-F238E27FC236}">
                <a16:creationId xmlns:a16="http://schemas.microsoft.com/office/drawing/2014/main" id="{D2112AB5-0135-15D1-397E-E1EF29ED66B7}"/>
              </a:ext>
            </a:extLst>
          </p:cNvPr>
          <p:cNvSpPr txBox="1">
            <a:spLocks/>
          </p:cNvSpPr>
          <p:nvPr/>
        </p:nvSpPr>
        <p:spPr>
          <a:xfrm>
            <a:off x="3454888" y="748066"/>
            <a:ext cx="5282223" cy="84798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Ⅸ</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研修で学んだこと</a:t>
            </a:r>
          </a:p>
        </p:txBody>
      </p:sp>
      <p:sp>
        <p:nvSpPr>
          <p:cNvPr id="5" name="コンテンツ プレースホルダー 2">
            <a:extLst>
              <a:ext uri="{FF2B5EF4-FFF2-40B4-BE49-F238E27FC236}">
                <a16:creationId xmlns:a16="http://schemas.microsoft.com/office/drawing/2014/main" id="{47349AB4-18A1-4CCB-2EC8-B2364A10CB82}"/>
              </a:ext>
            </a:extLst>
          </p:cNvPr>
          <p:cNvSpPr txBox="1">
            <a:spLocks/>
          </p:cNvSpPr>
          <p:nvPr/>
        </p:nvSpPr>
        <p:spPr>
          <a:xfrm>
            <a:off x="1777767" y="2662729"/>
            <a:ext cx="5589323" cy="1810328"/>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＊目標設定　　　＊進捗</a:t>
            </a:r>
            <a:r>
              <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t>
            </a:r>
            <a:r>
              <a:rPr kumimoji="1" lang="ja-JP" altLang="en-US"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日程管理</a:t>
            </a:r>
            <a:endPar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＊役割分担　　　＊和を以て貴しとなす</a:t>
            </a:r>
            <a:endPar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6" name="図 5" descr="カップに入ったアイスクリーム&#10;&#10;AI 生成コンテンツは誤りを含む可能性があります。">
            <a:extLst>
              <a:ext uri="{FF2B5EF4-FFF2-40B4-BE49-F238E27FC236}">
                <a16:creationId xmlns:a16="http://schemas.microsoft.com/office/drawing/2014/main" id="{92A5A1E1-68F5-BD08-D69E-377EB2CCDD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3462" y="2543989"/>
            <a:ext cx="1193636" cy="2751741"/>
          </a:xfrm>
          <a:prstGeom prst="rect">
            <a:avLst/>
          </a:prstGeom>
        </p:spPr>
      </p:pic>
      <p:pic>
        <p:nvPicPr>
          <p:cNvPr id="8" name="図 7" descr="皿の上のデザート&#10;&#10;AI 生成コンテンツは誤りを含む可能性があります。">
            <a:extLst>
              <a:ext uri="{FF2B5EF4-FFF2-40B4-BE49-F238E27FC236}">
                <a16:creationId xmlns:a16="http://schemas.microsoft.com/office/drawing/2014/main" id="{B85D0C0B-1E98-51E1-F660-D73C53C391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79695" y="3503036"/>
            <a:ext cx="2413770" cy="1810328"/>
          </a:xfrm>
          <a:prstGeom prst="rect">
            <a:avLst/>
          </a:prstGeom>
        </p:spPr>
      </p:pic>
    </p:spTree>
    <p:extLst>
      <p:ext uri="{BB962C8B-B14F-4D97-AF65-F5344CB8AC3E}">
        <p14:creationId xmlns:p14="http://schemas.microsoft.com/office/powerpoint/2010/main" val="20161858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53B07-3DB8-96E3-B5EF-BB8F8817CE6C}"/>
            </a:ext>
          </a:extLst>
        </p:cNvPr>
        <p:cNvGrpSpPr/>
        <p:nvPr/>
      </p:nvGrpSpPr>
      <p:grpSpPr>
        <a:xfrm>
          <a:off x="0" y="0"/>
          <a:ext cx="0" cy="0"/>
          <a:chOff x="0" y="0"/>
          <a:chExt cx="0" cy="0"/>
        </a:xfrm>
      </p:grpSpPr>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A596B1B9-49C6-2F20-BD2C-78902575790E}"/>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pic>
        <p:nvPicPr>
          <p:cNvPr id="11" name="図 10" descr="背景パターン&#10;&#10;AI 生成コンテンツは誤りを含む可能性があります。">
            <a:extLst>
              <a:ext uri="{FF2B5EF4-FFF2-40B4-BE49-F238E27FC236}">
                <a16:creationId xmlns:a16="http://schemas.microsoft.com/office/drawing/2014/main" id="{7303DD15-5223-E832-5880-A7C8022D45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073A6D0F-6ACB-B0F8-B42F-DA06EF0753F9}"/>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5" name="図 4" descr="草, 屋外, フィールド, 放牧 が含まれている画像&#10;&#10;AI 生成コンテンツは誤りを含む可能性があります。">
            <a:extLst>
              <a:ext uri="{FF2B5EF4-FFF2-40B4-BE49-F238E27FC236}">
                <a16:creationId xmlns:a16="http://schemas.microsoft.com/office/drawing/2014/main" id="{64D9B5CA-C9C9-2241-735F-78314F04E73A}"/>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37E5F5E4-1F94-A959-5885-93841B29E680}"/>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FC26F907-6522-EBBA-4761-89A4C945E80D}"/>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E2CACF90-951B-5064-3621-74BE7B8E21BD}"/>
              </a:ext>
            </a:extLst>
          </p:cNvPr>
          <p:cNvSpPr txBox="1">
            <a:spLocks/>
          </p:cNvSpPr>
          <p:nvPr/>
        </p:nvSpPr>
        <p:spPr>
          <a:xfrm>
            <a:off x="5171142" y="981929"/>
            <a:ext cx="2355273"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謝辞</a:t>
            </a:r>
          </a:p>
        </p:txBody>
      </p:sp>
      <p:sp>
        <p:nvSpPr>
          <p:cNvPr id="4" name="正方形/長方形 3">
            <a:extLst>
              <a:ext uri="{FF2B5EF4-FFF2-40B4-BE49-F238E27FC236}">
                <a16:creationId xmlns:a16="http://schemas.microsoft.com/office/drawing/2014/main" id="{EB7A58BD-17C1-9697-B179-92C0E5D6E677}"/>
              </a:ext>
            </a:extLst>
          </p:cNvPr>
          <p:cNvSpPr/>
          <p:nvPr/>
        </p:nvSpPr>
        <p:spPr>
          <a:xfrm>
            <a:off x="2890841" y="2432775"/>
            <a:ext cx="7582424" cy="23504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2200" b="1" i="0" dirty="0">
                <a:solidFill>
                  <a:schemeClr val="bg2">
                    <a:lumMod val="25000"/>
                  </a:schemeClr>
                </a:solidFill>
                <a:effectLst/>
                <a:latin typeface="Courier New" panose="02070309020205020404" pitchFamily="49" charset="0"/>
              </a:rPr>
              <a:t>研修講師の皆様、ならびに研修事務局の皆様</a:t>
            </a:r>
            <a:endParaRPr lang="en-US" altLang="ja-JP" sz="2200" b="1" i="0" dirty="0">
              <a:solidFill>
                <a:schemeClr val="bg2">
                  <a:lumMod val="25000"/>
                </a:schemeClr>
              </a:solidFill>
              <a:effectLst/>
              <a:latin typeface="Courier New" panose="02070309020205020404" pitchFamily="49" charset="0"/>
            </a:endParaRPr>
          </a:p>
          <a:p>
            <a:br>
              <a:rPr lang="ja-JP" altLang="en-US" sz="2200" b="1" dirty="0">
                <a:solidFill>
                  <a:schemeClr val="bg2">
                    <a:lumMod val="25000"/>
                  </a:schemeClr>
                </a:solidFill>
              </a:rPr>
            </a:br>
            <a:r>
              <a:rPr lang="ja-JP" altLang="en-US" sz="2200" b="1" i="0" dirty="0">
                <a:solidFill>
                  <a:schemeClr val="bg2">
                    <a:lumMod val="25000"/>
                  </a:schemeClr>
                </a:solidFill>
                <a:effectLst/>
                <a:latin typeface="Courier New" panose="02070309020205020404" pitchFamily="49" charset="0"/>
              </a:rPr>
              <a:t>一緒に学習してくれたクラスの仲間たち</a:t>
            </a:r>
            <a:endParaRPr lang="en-US" altLang="ja-JP" sz="2200" b="1" i="0" dirty="0">
              <a:solidFill>
                <a:schemeClr val="bg2">
                  <a:lumMod val="25000"/>
                </a:schemeClr>
              </a:solidFill>
              <a:effectLst/>
              <a:latin typeface="Courier New" panose="02070309020205020404" pitchFamily="49" charset="0"/>
            </a:endParaRPr>
          </a:p>
          <a:p>
            <a:br>
              <a:rPr lang="ja-JP" altLang="en-US" sz="2200" b="1" dirty="0">
                <a:solidFill>
                  <a:schemeClr val="bg2">
                    <a:lumMod val="25000"/>
                  </a:schemeClr>
                </a:solidFill>
              </a:rPr>
            </a:br>
            <a:r>
              <a:rPr lang="ja-JP" altLang="en-US" sz="2200" b="1" i="0" dirty="0">
                <a:solidFill>
                  <a:schemeClr val="bg2">
                    <a:lumMod val="25000"/>
                  </a:schemeClr>
                </a:solidFill>
                <a:effectLst/>
                <a:latin typeface="Courier New" panose="02070309020205020404" pitchFamily="49" charset="0"/>
              </a:rPr>
              <a:t>研修に参加させてくれた</a:t>
            </a:r>
            <a:r>
              <a:rPr lang="ja-JP" altLang="en-US" sz="2200" b="1" dirty="0">
                <a:solidFill>
                  <a:schemeClr val="bg2">
                    <a:lumMod val="25000"/>
                  </a:schemeClr>
                </a:solidFill>
                <a:latin typeface="Courier New" panose="02070309020205020404" pitchFamily="49" charset="0"/>
              </a:rPr>
              <a:t>企業</a:t>
            </a:r>
            <a:r>
              <a:rPr lang="ja-JP" altLang="en-US" sz="2200" b="1" i="0" dirty="0">
                <a:solidFill>
                  <a:schemeClr val="bg2">
                    <a:lumMod val="25000"/>
                  </a:schemeClr>
                </a:solidFill>
                <a:effectLst/>
                <a:latin typeface="Courier New" panose="02070309020205020404" pitchFamily="49" charset="0"/>
              </a:rPr>
              <a:t>の皆様に御礼申し上げます。</a:t>
            </a:r>
            <a:endParaRPr kumimoji="1" lang="ja-JP" altLang="en-US" sz="2200" b="1" dirty="0">
              <a:solidFill>
                <a:schemeClr val="bg2">
                  <a:lumMod val="25000"/>
                </a:schemeClr>
              </a:solidFill>
            </a:endParaRPr>
          </a:p>
        </p:txBody>
      </p:sp>
    </p:spTree>
    <p:extLst>
      <p:ext uri="{BB962C8B-B14F-4D97-AF65-F5344CB8AC3E}">
        <p14:creationId xmlns:p14="http://schemas.microsoft.com/office/powerpoint/2010/main" val="849774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E773E850-16D4-64CE-4575-80A6FFA1F928}"/>
            </a:ext>
          </a:extLst>
        </p:cNvPr>
        <p:cNvGrpSpPr/>
        <p:nvPr/>
      </p:nvGrpSpPr>
      <p:grpSpPr>
        <a:xfrm>
          <a:off x="0" y="0"/>
          <a:ext cx="0" cy="0"/>
          <a:chOff x="0" y="0"/>
          <a:chExt cx="0" cy="0"/>
        </a:xfrm>
      </p:grpSpPr>
      <p:pic>
        <p:nvPicPr>
          <p:cNvPr id="5" name="図 4" descr="草, 屋外, フィールド, 放牧 が含まれている画像&#10;&#10;AI 生成コンテンツは誤りを含む可能性があります。">
            <a:extLst>
              <a:ext uri="{FF2B5EF4-FFF2-40B4-BE49-F238E27FC236}">
                <a16:creationId xmlns:a16="http://schemas.microsoft.com/office/drawing/2014/main" id="{8A6C5073-41EE-058E-E753-644352612B2A}"/>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sp>
        <p:nvSpPr>
          <p:cNvPr id="2" name="タイトル 1">
            <a:extLst>
              <a:ext uri="{FF2B5EF4-FFF2-40B4-BE49-F238E27FC236}">
                <a16:creationId xmlns:a16="http://schemas.microsoft.com/office/drawing/2014/main" id="{24582782-ACC4-236C-6644-E86D64417781}"/>
              </a:ext>
            </a:extLst>
          </p:cNvPr>
          <p:cNvSpPr txBox="1">
            <a:spLocks/>
          </p:cNvSpPr>
          <p:nvPr/>
        </p:nvSpPr>
        <p:spPr>
          <a:xfrm>
            <a:off x="1967696" y="993503"/>
            <a:ext cx="871573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～メンバー紹介～</a:t>
            </a:r>
          </a:p>
        </p:txBody>
      </p:sp>
      <p:sp>
        <p:nvSpPr>
          <p:cNvPr id="4" name="コンテンツ プレースホルダー 2">
            <a:extLst>
              <a:ext uri="{FF2B5EF4-FFF2-40B4-BE49-F238E27FC236}">
                <a16:creationId xmlns:a16="http://schemas.microsoft.com/office/drawing/2014/main" id="{761A34C9-6BA6-C642-FCA5-BDD6FAD438EB}"/>
              </a:ext>
            </a:extLst>
          </p:cNvPr>
          <p:cNvSpPr txBox="1">
            <a:spLocks/>
          </p:cNvSpPr>
          <p:nvPr/>
        </p:nvSpPr>
        <p:spPr>
          <a:xfrm>
            <a:off x="5445626" y="2034674"/>
            <a:ext cx="1489798" cy="1047719"/>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リーダー</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梶川</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6" name="コンテンツ プレースホルダー 2">
            <a:extLst>
              <a:ext uri="{FF2B5EF4-FFF2-40B4-BE49-F238E27FC236}">
                <a16:creationId xmlns:a16="http://schemas.microsoft.com/office/drawing/2014/main" id="{BDF8764F-A9C3-31DE-AC92-5F3A13EF2B70}"/>
              </a:ext>
            </a:extLst>
          </p:cNvPr>
          <p:cNvSpPr txBox="1">
            <a:spLocks/>
          </p:cNvSpPr>
          <p:nvPr/>
        </p:nvSpPr>
        <p:spPr>
          <a:xfrm>
            <a:off x="3567377" y="3082393"/>
            <a:ext cx="1489798" cy="92026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機能担当</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青木</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7" name="コンテンツ プレースホルダー 2">
            <a:extLst>
              <a:ext uri="{FF2B5EF4-FFF2-40B4-BE49-F238E27FC236}">
                <a16:creationId xmlns:a16="http://schemas.microsoft.com/office/drawing/2014/main" id="{3D766FDD-7B95-3EA1-EEAA-ADB06AC4093A}"/>
              </a:ext>
            </a:extLst>
          </p:cNvPr>
          <p:cNvSpPr txBox="1">
            <a:spLocks/>
          </p:cNvSpPr>
          <p:nvPr/>
        </p:nvSpPr>
        <p:spPr>
          <a:xfrm>
            <a:off x="4343753" y="4703717"/>
            <a:ext cx="1489798" cy="91954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機能担当</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二上</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8" name="コンテンツ プレースホルダー 2">
            <a:extLst>
              <a:ext uri="{FF2B5EF4-FFF2-40B4-BE49-F238E27FC236}">
                <a16:creationId xmlns:a16="http://schemas.microsoft.com/office/drawing/2014/main" id="{E8A8370D-D717-9786-8710-71C98072D460}"/>
              </a:ext>
            </a:extLst>
          </p:cNvPr>
          <p:cNvSpPr txBox="1">
            <a:spLocks/>
          </p:cNvSpPr>
          <p:nvPr/>
        </p:nvSpPr>
        <p:spPr>
          <a:xfrm>
            <a:off x="6840899" y="4613159"/>
            <a:ext cx="965955" cy="91954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DBA</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村井</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
        <p:nvSpPr>
          <p:cNvPr id="9" name="コンテンツ プレースホルダー 2">
            <a:extLst>
              <a:ext uri="{FF2B5EF4-FFF2-40B4-BE49-F238E27FC236}">
                <a16:creationId xmlns:a16="http://schemas.microsoft.com/office/drawing/2014/main" id="{96C775C4-140B-6D2B-4180-F16FF0171AC2}"/>
              </a:ext>
            </a:extLst>
          </p:cNvPr>
          <p:cNvSpPr txBox="1">
            <a:spLocks/>
          </p:cNvSpPr>
          <p:nvPr/>
        </p:nvSpPr>
        <p:spPr>
          <a:xfrm>
            <a:off x="7323876" y="3082393"/>
            <a:ext cx="1489798" cy="100965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品質管理</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川崎</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129394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30F4C-123F-8CF6-B046-E448E5727FD2}"/>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D9F99AE1-EE5A-B6E3-DA2B-E0DFCC9F66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4B446E18-8C74-03F5-DF00-0B6C08BE4AD7}"/>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4307E679-80B3-2891-BA4D-53AE44EB2759}"/>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B552DCEF-5A14-2243-5343-26C5BDA05F91}"/>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0D82B01B-D166-64E7-018F-5ED3993A4AB1}"/>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7CFBF9B4-455A-4CC2-D9F8-D1CF5C27C7A4}"/>
              </a:ext>
            </a:extLst>
          </p:cNvPr>
          <p:cNvSpPr txBox="1">
            <a:spLocks/>
          </p:cNvSpPr>
          <p:nvPr/>
        </p:nvSpPr>
        <p:spPr>
          <a:xfrm>
            <a:off x="5171142" y="981929"/>
            <a:ext cx="2355273"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～目次～</a:t>
            </a:r>
          </a:p>
        </p:txBody>
      </p:sp>
      <p:sp>
        <p:nvSpPr>
          <p:cNvPr id="6" name="コンテンツ プレースホルダー 2">
            <a:extLst>
              <a:ext uri="{FF2B5EF4-FFF2-40B4-BE49-F238E27FC236}">
                <a16:creationId xmlns:a16="http://schemas.microsoft.com/office/drawing/2014/main" id="{916BD531-3DF2-44D8-3D1A-B18409BC4C5D}"/>
              </a:ext>
            </a:extLst>
          </p:cNvPr>
          <p:cNvSpPr txBox="1">
            <a:spLocks/>
          </p:cNvSpPr>
          <p:nvPr/>
        </p:nvSpPr>
        <p:spPr>
          <a:xfrm>
            <a:off x="2245475" y="2172055"/>
            <a:ext cx="3545390" cy="89461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Ⅰ</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製作背景①～②</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7" name="コンテンツ プレースホルダー 2">
            <a:extLst>
              <a:ext uri="{FF2B5EF4-FFF2-40B4-BE49-F238E27FC236}">
                <a16:creationId xmlns:a16="http://schemas.microsoft.com/office/drawing/2014/main" id="{33227D57-27E0-ABDB-AED1-8AD5B60F6CFF}"/>
              </a:ext>
            </a:extLst>
          </p:cNvPr>
          <p:cNvSpPr txBox="1">
            <a:spLocks/>
          </p:cNvSpPr>
          <p:nvPr/>
        </p:nvSpPr>
        <p:spPr>
          <a:xfrm>
            <a:off x="2567499" y="2898809"/>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Ⅱ</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アプリの概要</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8" name="コンテンツ プレースホルダー 2">
            <a:extLst>
              <a:ext uri="{FF2B5EF4-FFF2-40B4-BE49-F238E27FC236}">
                <a16:creationId xmlns:a16="http://schemas.microsoft.com/office/drawing/2014/main" id="{452EC254-7B10-24E8-8F65-2AEEE47D56DD}"/>
              </a:ext>
            </a:extLst>
          </p:cNvPr>
          <p:cNvSpPr txBox="1">
            <a:spLocks/>
          </p:cNvSpPr>
          <p:nvPr/>
        </p:nvSpPr>
        <p:spPr>
          <a:xfrm>
            <a:off x="2217146" y="3654612"/>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latin typeface="BIZ UDPゴシック" panose="020B0400000000000000" pitchFamily="50" charset="-128"/>
                <a:ea typeface="BIZ UDPゴシック" panose="020B0400000000000000" pitchFamily="50" charset="-128"/>
              </a:rPr>
              <a:t>　</a:t>
            </a: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Ⅲ</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制作過程</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9" name="コンテンツ プレースホルダー 2">
            <a:extLst>
              <a:ext uri="{FF2B5EF4-FFF2-40B4-BE49-F238E27FC236}">
                <a16:creationId xmlns:a16="http://schemas.microsoft.com/office/drawing/2014/main" id="{AD6D05A7-D823-0E4D-1685-3A1159A4FCFD}"/>
              </a:ext>
            </a:extLst>
          </p:cNvPr>
          <p:cNvSpPr txBox="1">
            <a:spLocks/>
          </p:cNvSpPr>
          <p:nvPr/>
        </p:nvSpPr>
        <p:spPr>
          <a:xfrm>
            <a:off x="6274411" y="2874740"/>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Ⅶ</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苦労した点</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10" name="コンテンツ プレースホルダー 2">
            <a:extLst>
              <a:ext uri="{FF2B5EF4-FFF2-40B4-BE49-F238E27FC236}">
                <a16:creationId xmlns:a16="http://schemas.microsoft.com/office/drawing/2014/main" id="{013E1B10-099C-867E-91DB-CE78B292F801}"/>
              </a:ext>
            </a:extLst>
          </p:cNvPr>
          <p:cNvSpPr txBox="1">
            <a:spLocks/>
          </p:cNvSpPr>
          <p:nvPr/>
        </p:nvSpPr>
        <p:spPr>
          <a:xfrm>
            <a:off x="6452056" y="4401478"/>
            <a:ext cx="3223852" cy="68959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Ⅸ</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研修で学んだこと</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pic>
        <p:nvPicPr>
          <p:cNvPr id="14" name="図 13" descr="皿の上に置かれたコーヒーカップ&#10;&#10;AI 生成コンテンツは誤りを含む可能性があります。">
            <a:extLst>
              <a:ext uri="{FF2B5EF4-FFF2-40B4-BE49-F238E27FC236}">
                <a16:creationId xmlns:a16="http://schemas.microsoft.com/office/drawing/2014/main" id="{4E6F6047-A9E1-B3FB-FEC6-7A91F633C8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8966" y="4283326"/>
            <a:ext cx="1563366" cy="1201867"/>
          </a:xfrm>
          <a:prstGeom prst="rect">
            <a:avLst/>
          </a:prstGeom>
        </p:spPr>
      </p:pic>
      <p:sp>
        <p:nvSpPr>
          <p:cNvPr id="4" name="コンテンツ プレースホルダー 2">
            <a:extLst>
              <a:ext uri="{FF2B5EF4-FFF2-40B4-BE49-F238E27FC236}">
                <a16:creationId xmlns:a16="http://schemas.microsoft.com/office/drawing/2014/main" id="{81EF116B-9437-2E9D-8AB1-9F4A443EB061}"/>
              </a:ext>
            </a:extLst>
          </p:cNvPr>
          <p:cNvSpPr txBox="1">
            <a:spLocks/>
          </p:cNvSpPr>
          <p:nvPr/>
        </p:nvSpPr>
        <p:spPr>
          <a:xfrm>
            <a:off x="2607842" y="4430869"/>
            <a:ext cx="3488158" cy="727845"/>
          </a:xfrm>
          <a:prstGeom prst="rect">
            <a:avLst/>
          </a:prstGeom>
        </p:spPr>
        <p:txBody>
          <a:bodyPr vert="horz" lIns="91440" tIns="45720" rIns="91440" bIns="45720" rtlCol="0" anchor="t">
            <a:normAutofit fontScale="700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sz="3400" b="1" dirty="0">
                <a:solidFill>
                  <a:schemeClr val="bg2">
                    <a:lumMod val="25000"/>
                  </a:schemeClr>
                </a:solidFill>
                <a:latin typeface="BIZ UDPゴシック" panose="020B0400000000000000" pitchFamily="50" charset="-128"/>
                <a:ea typeface="BIZ UDPゴシック" panose="020B0400000000000000" pitchFamily="50" charset="-128"/>
              </a:rPr>
              <a:t>Ⅳ</a:t>
            </a:r>
            <a:r>
              <a:rPr lang="ja-JP" altLang="en-US" sz="3400" b="1" dirty="0">
                <a:solidFill>
                  <a:schemeClr val="bg2">
                    <a:lumMod val="25000"/>
                  </a:schemeClr>
                </a:solidFill>
                <a:latin typeface="BIZ UDPゴシック" panose="020B0400000000000000" pitchFamily="50" charset="-128"/>
                <a:ea typeface="BIZ UDPゴシック" panose="020B0400000000000000" pitchFamily="50" charset="-128"/>
              </a:rPr>
              <a:t>　導入後の定量的効果</a:t>
            </a:r>
            <a:endParaRPr lang="en-US" altLang="ja-JP" sz="3400"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13" name="コンテンツ プレースホルダー 2">
            <a:extLst>
              <a:ext uri="{FF2B5EF4-FFF2-40B4-BE49-F238E27FC236}">
                <a16:creationId xmlns:a16="http://schemas.microsoft.com/office/drawing/2014/main" id="{EA0C0508-B73F-7E62-AAF8-6A7BFC95FAA2}"/>
              </a:ext>
            </a:extLst>
          </p:cNvPr>
          <p:cNvSpPr txBox="1">
            <a:spLocks/>
          </p:cNvSpPr>
          <p:nvPr/>
        </p:nvSpPr>
        <p:spPr>
          <a:xfrm>
            <a:off x="2429430" y="5091071"/>
            <a:ext cx="3844981" cy="79159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latin typeface="BIZ UDPゴシック" panose="020B0400000000000000" pitchFamily="50" charset="-128"/>
                <a:ea typeface="BIZ UDPゴシック" panose="020B0400000000000000" pitchFamily="50" charset="-128"/>
              </a:rPr>
              <a:t>Ⅴ</a:t>
            </a:r>
            <a:r>
              <a:rPr lang="ja-JP" altLang="en-US" b="1" dirty="0">
                <a:latin typeface="BIZ UDPゴシック" panose="020B0400000000000000" pitchFamily="50" charset="-128"/>
                <a:ea typeface="BIZ UDPゴシック" panose="020B0400000000000000" pitchFamily="50" charset="-128"/>
              </a:rPr>
              <a:t>　導入後の定性的効果</a:t>
            </a: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16" name="コンテンツ プレースホルダー 2">
            <a:extLst>
              <a:ext uri="{FF2B5EF4-FFF2-40B4-BE49-F238E27FC236}">
                <a16:creationId xmlns:a16="http://schemas.microsoft.com/office/drawing/2014/main" id="{212D487C-05CB-F00F-16A9-0E0A7B65BCF8}"/>
              </a:ext>
            </a:extLst>
          </p:cNvPr>
          <p:cNvSpPr txBox="1">
            <a:spLocks/>
          </p:cNvSpPr>
          <p:nvPr/>
        </p:nvSpPr>
        <p:spPr>
          <a:xfrm>
            <a:off x="6274411" y="2230091"/>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Ⅵ</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工夫した点</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17" name="コンテンツ プレースホルダー 2">
            <a:extLst>
              <a:ext uri="{FF2B5EF4-FFF2-40B4-BE49-F238E27FC236}">
                <a16:creationId xmlns:a16="http://schemas.microsoft.com/office/drawing/2014/main" id="{D0027D79-BC38-6077-F885-E4098C483A1A}"/>
              </a:ext>
            </a:extLst>
          </p:cNvPr>
          <p:cNvSpPr txBox="1">
            <a:spLocks/>
          </p:cNvSpPr>
          <p:nvPr/>
        </p:nvSpPr>
        <p:spPr>
          <a:xfrm>
            <a:off x="6096000" y="3636287"/>
            <a:ext cx="3223852"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Ⅷ</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各自振り返り</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Tree>
    <p:extLst>
      <p:ext uri="{BB962C8B-B14F-4D97-AF65-F5344CB8AC3E}">
        <p14:creationId xmlns:p14="http://schemas.microsoft.com/office/powerpoint/2010/main" val="1737384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A6292-1AEF-B2C5-D48D-FD709F7F9ACD}"/>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1B9F7CB9-A549-371A-AD8C-1929960736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E13AFF91-3437-9740-D936-7662D8FFB373}"/>
              </a:ext>
            </a:extLst>
          </p:cNvPr>
          <p:cNvSpPr/>
          <p:nvPr/>
        </p:nvSpPr>
        <p:spPr>
          <a:xfrm>
            <a:off x="752765" y="601394"/>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8EFF05B1-AA15-CECC-0E8C-BC48FB9C9014}"/>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61B85ED1-6567-83EA-F5BA-718C0248A853}"/>
              </a:ext>
            </a:extLst>
          </p:cNvPr>
          <p:cNvCxnSpPr>
            <a:cxnSpLocks/>
          </p:cNvCxnSpPr>
          <p:nvPr/>
        </p:nvCxnSpPr>
        <p:spPr>
          <a:xfrm>
            <a:off x="1557359" y="1839183"/>
            <a:ext cx="980274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194B980B-B53B-1C80-6886-60C6800D0B27}"/>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1825C541-C5AE-531C-F2C5-D04C1994CAF6}"/>
              </a:ext>
            </a:extLst>
          </p:cNvPr>
          <p:cNvSpPr txBox="1">
            <a:spLocks/>
          </p:cNvSpPr>
          <p:nvPr/>
        </p:nvSpPr>
        <p:spPr>
          <a:xfrm>
            <a:off x="4179146" y="828432"/>
            <a:ext cx="4559171" cy="1041306"/>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Ⅰ</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制作背景①</a:t>
            </a:r>
          </a:p>
        </p:txBody>
      </p:sp>
      <p:pic>
        <p:nvPicPr>
          <p:cNvPr id="8" name="図 7" descr="皿の上のオレンジ色のケーキ&#10;&#10;AI 生成コンテンツは誤りを含む可能性があります。">
            <a:extLst>
              <a:ext uri="{FF2B5EF4-FFF2-40B4-BE49-F238E27FC236}">
                <a16:creationId xmlns:a16="http://schemas.microsoft.com/office/drawing/2014/main" id="{A53AEFA1-8A52-145A-7197-97EFFDAA01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7359" y="2691088"/>
            <a:ext cx="2981882" cy="2981307"/>
          </a:xfrm>
          <a:prstGeom prst="rect">
            <a:avLst/>
          </a:prstGeom>
        </p:spPr>
      </p:pic>
      <p:sp>
        <p:nvSpPr>
          <p:cNvPr id="9" name="コンテンツ プレースホルダー 2">
            <a:extLst>
              <a:ext uri="{FF2B5EF4-FFF2-40B4-BE49-F238E27FC236}">
                <a16:creationId xmlns:a16="http://schemas.microsoft.com/office/drawing/2014/main" id="{4254D196-9195-9A36-422D-8F436616CFA3}"/>
              </a:ext>
            </a:extLst>
          </p:cNvPr>
          <p:cNvSpPr txBox="1">
            <a:spLocks/>
          </p:cNvSpPr>
          <p:nvPr/>
        </p:nvSpPr>
        <p:spPr>
          <a:xfrm>
            <a:off x="5056512" y="2653952"/>
            <a:ext cx="6303593" cy="255534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ja-JP" altLang="en-US"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＊座学や名刺管理アプリの作成で培った知識の実践</a:t>
            </a:r>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r>
              <a:rPr lang="ja-JP" altLang="en-US"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＊個人ではなく共同作業の経験を積む</a:t>
            </a:r>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r>
              <a:rPr lang="ja-JP" altLang="en-US"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＊意思疎通や日程調整の重要性を学ぶ</a:t>
            </a:r>
          </a:p>
        </p:txBody>
      </p:sp>
    </p:spTree>
    <p:extLst>
      <p:ext uri="{BB962C8B-B14F-4D97-AF65-F5344CB8AC3E}">
        <p14:creationId xmlns:p14="http://schemas.microsoft.com/office/powerpoint/2010/main" val="619527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1C843-2BC8-F962-5B25-9AC2061EC7A6}"/>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F6471FB8-DB51-F895-19A7-C3495A746B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064F11E7-8C2D-858E-FAC4-C708CBC4178A}"/>
              </a:ext>
            </a:extLst>
          </p:cNvPr>
          <p:cNvSpPr/>
          <p:nvPr/>
        </p:nvSpPr>
        <p:spPr>
          <a:xfrm>
            <a:off x="983436"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5" name="図 4" descr="草, 屋外, フィールド, 放牧 が含まれている画像&#10;&#10;AI 生成コンテンツは誤りを含む可能性があります。">
            <a:extLst>
              <a:ext uri="{FF2B5EF4-FFF2-40B4-BE49-F238E27FC236}">
                <a16:creationId xmlns:a16="http://schemas.microsoft.com/office/drawing/2014/main" id="{4DE78E17-2498-10C2-AC3E-B739ECAF7238}"/>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C27F71A0-1472-F4D4-BD47-302607750896}"/>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8905B56F-108C-3927-E478-A21BDEE62680}"/>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95923F63-D91D-5E46-440D-3ABD0EAFEC33}"/>
              </a:ext>
            </a:extLst>
          </p:cNvPr>
          <p:cNvSpPr txBox="1">
            <a:spLocks/>
          </p:cNvSpPr>
          <p:nvPr/>
        </p:nvSpPr>
        <p:spPr>
          <a:xfrm>
            <a:off x="4490264" y="898498"/>
            <a:ext cx="358986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Ⅰ</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製作背景②</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sp>
        <p:nvSpPr>
          <p:cNvPr id="2" name="テキスト ボックス 1">
            <a:extLst>
              <a:ext uri="{FF2B5EF4-FFF2-40B4-BE49-F238E27FC236}">
                <a16:creationId xmlns:a16="http://schemas.microsoft.com/office/drawing/2014/main" id="{924D7C1A-B45C-331F-C04F-6453E4AA691A}"/>
              </a:ext>
            </a:extLst>
          </p:cNvPr>
          <p:cNvSpPr txBox="1"/>
          <p:nvPr/>
        </p:nvSpPr>
        <p:spPr>
          <a:xfrm>
            <a:off x="2151518" y="2917800"/>
            <a:ext cx="7567448" cy="646331"/>
          </a:xfrm>
          <a:prstGeom prst="rect">
            <a:avLst/>
          </a:prstGeom>
          <a:noFill/>
        </p:spPr>
        <p:txBody>
          <a:bodyPr wrap="square" rtlCol="0">
            <a:spAutoFit/>
          </a:bodyPr>
          <a:lstStyle/>
          <a:p>
            <a:endParaRPr lang="en-US" altLang="ja-JP" b="1" dirty="0">
              <a:latin typeface="BIZ UDPゴシック" panose="020B0400000000000000" pitchFamily="50" charset="-128"/>
              <a:ea typeface="BIZ UDPゴシック" panose="020B0400000000000000" pitchFamily="50" charset="-128"/>
            </a:endParaRPr>
          </a:p>
          <a:p>
            <a:endParaRPr kumimoji="1" lang="en-US" altLang="ja-JP" b="1" dirty="0">
              <a:latin typeface="BIZ UDPゴシック" panose="020B0400000000000000" pitchFamily="50" charset="-128"/>
              <a:ea typeface="BIZ UDPゴシック" panose="020B0400000000000000" pitchFamily="50" charset="-128"/>
            </a:endParaRPr>
          </a:p>
        </p:txBody>
      </p:sp>
      <p:sp>
        <p:nvSpPr>
          <p:cNvPr id="6" name="四角形: 角を丸くする 5">
            <a:extLst>
              <a:ext uri="{FF2B5EF4-FFF2-40B4-BE49-F238E27FC236}">
                <a16:creationId xmlns:a16="http://schemas.microsoft.com/office/drawing/2014/main" id="{1702567E-25EB-675A-9CB1-5993C2FB7B71}"/>
              </a:ext>
            </a:extLst>
          </p:cNvPr>
          <p:cNvSpPr/>
          <p:nvPr/>
        </p:nvSpPr>
        <p:spPr>
          <a:xfrm>
            <a:off x="3114610" y="2772615"/>
            <a:ext cx="6802540" cy="1312768"/>
          </a:xfrm>
          <a:prstGeom prst="roundRect">
            <a:avLst/>
          </a:prstGeom>
          <a:solidFill>
            <a:srgbClr val="FFCC99"/>
          </a:solidFill>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3200" b="1" dirty="0">
                <a:solidFill>
                  <a:schemeClr val="bg2">
                    <a:lumMod val="25000"/>
                  </a:schemeClr>
                </a:solidFill>
                <a:latin typeface="BIZ UDPゴシック" panose="020B0400000000000000" pitchFamily="50" charset="-128"/>
                <a:ea typeface="BIZ UDPゴシック" panose="020B0400000000000000" pitchFamily="50" charset="-128"/>
              </a:rPr>
              <a:t>事務作業が苦手、休みの少なさ</a:t>
            </a:r>
            <a:endParaRPr kumimoji="1" lang="ja-JP" altLang="en-US" sz="3200"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826197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1" name="図 10" descr="草, 屋外, フィールド, 放牧 が含まれている画像&#10;&#10;AI 生成コンテンツは誤りを含む可能性があります。">
            <a:extLst>
              <a:ext uri="{FF2B5EF4-FFF2-40B4-BE49-F238E27FC236}">
                <a16:creationId xmlns:a16="http://schemas.microsoft.com/office/drawing/2014/main" id="{D42B1851-7C18-6649-F698-071E2AEC9BA2}"/>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pic>
        <p:nvPicPr>
          <p:cNvPr id="5" name="図 4" descr="ダイアグラム&#10;&#10;AI 生成コンテンツは誤りを含む可能性があります。">
            <a:extLst>
              <a:ext uri="{FF2B5EF4-FFF2-40B4-BE49-F238E27FC236}">
                <a16:creationId xmlns:a16="http://schemas.microsoft.com/office/drawing/2014/main" id="{60492553-6408-57CE-A6B1-C66AB8EFED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2097" y="2106593"/>
            <a:ext cx="2964171" cy="3837468"/>
          </a:xfrm>
          <a:prstGeom prst="rect">
            <a:avLst/>
          </a:prstGeom>
        </p:spPr>
      </p:pic>
      <p:pic>
        <p:nvPicPr>
          <p:cNvPr id="7" name="図 6" descr="カレンダー&#10;&#10;AI 生成コンテンツは誤りを含む可能性があります。">
            <a:extLst>
              <a:ext uri="{FF2B5EF4-FFF2-40B4-BE49-F238E27FC236}">
                <a16:creationId xmlns:a16="http://schemas.microsoft.com/office/drawing/2014/main" id="{1880A23E-927F-260F-B4DA-DE66E1E639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35928" y="2106593"/>
            <a:ext cx="4137813" cy="3847586"/>
          </a:xfrm>
          <a:prstGeom prst="rect">
            <a:avLst/>
          </a:prstGeom>
        </p:spPr>
      </p:pic>
      <p:sp>
        <p:nvSpPr>
          <p:cNvPr id="8" name="矢印: 右 7">
            <a:extLst>
              <a:ext uri="{FF2B5EF4-FFF2-40B4-BE49-F238E27FC236}">
                <a16:creationId xmlns:a16="http://schemas.microsoft.com/office/drawing/2014/main" id="{66C916CB-B2A8-1236-A330-4F373588D5A7}"/>
              </a:ext>
            </a:extLst>
          </p:cNvPr>
          <p:cNvSpPr/>
          <p:nvPr/>
        </p:nvSpPr>
        <p:spPr>
          <a:xfrm>
            <a:off x="4613037" y="3828557"/>
            <a:ext cx="1956121" cy="39353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10" name="タイトル 1">
            <a:extLst>
              <a:ext uri="{FF2B5EF4-FFF2-40B4-BE49-F238E27FC236}">
                <a16:creationId xmlns:a16="http://schemas.microsoft.com/office/drawing/2014/main" id="{2C285556-DE98-883C-BF43-45EF838506B2}"/>
              </a:ext>
            </a:extLst>
          </p:cNvPr>
          <p:cNvSpPr txBox="1">
            <a:spLocks/>
          </p:cNvSpPr>
          <p:nvPr/>
        </p:nvSpPr>
        <p:spPr>
          <a:xfrm>
            <a:off x="4436533" y="904628"/>
            <a:ext cx="3905956" cy="1009651"/>
          </a:xfrm>
          <a:prstGeom prst="rect">
            <a:avLst/>
          </a:prstGeom>
          <a:effectLst/>
        </p:spPr>
        <p:txBody>
          <a:bodyPr vert="horz" lIns="91440" tIns="45720" rIns="91440" bIns="45720" rtlCol="0" anchor="ctr">
            <a:normAutofit fontScale="92500"/>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Ⅱ</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a:t>
            </a: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アプリの概要</a:t>
            </a:r>
          </a:p>
        </p:txBody>
      </p:sp>
    </p:spTree>
    <p:extLst>
      <p:ext uri="{BB962C8B-B14F-4D97-AF65-F5344CB8AC3E}">
        <p14:creationId xmlns:p14="http://schemas.microsoft.com/office/powerpoint/2010/main" val="4220030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2FF61048-2A8A-98F7-7DAF-E95549730050}"/>
            </a:ext>
          </a:extLst>
        </p:cNvPr>
        <p:cNvGrpSpPr/>
        <p:nvPr/>
      </p:nvGrpSpPr>
      <p:grpSpPr>
        <a:xfrm>
          <a:off x="0" y="0"/>
          <a:ext cx="0" cy="0"/>
          <a:chOff x="0" y="0"/>
          <a:chExt cx="0" cy="0"/>
        </a:xfrm>
      </p:grpSpPr>
      <p:pic>
        <p:nvPicPr>
          <p:cNvPr id="12" name="図 11" descr="草, 屋外, フィールド, 放牧 が含まれている画像&#10;&#10;AI 生成コンテンツは誤りを含む可能性があります。">
            <a:extLst>
              <a:ext uri="{FF2B5EF4-FFF2-40B4-BE49-F238E27FC236}">
                <a16:creationId xmlns:a16="http://schemas.microsoft.com/office/drawing/2014/main" id="{13AC264D-6687-0637-9D1C-D2E22EAAB033}"/>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sp>
        <p:nvSpPr>
          <p:cNvPr id="10" name="タイトル 1">
            <a:extLst>
              <a:ext uri="{FF2B5EF4-FFF2-40B4-BE49-F238E27FC236}">
                <a16:creationId xmlns:a16="http://schemas.microsoft.com/office/drawing/2014/main" id="{B31F75F7-0623-897C-1682-978A8B3B0A55}"/>
              </a:ext>
            </a:extLst>
          </p:cNvPr>
          <p:cNvSpPr txBox="1">
            <a:spLocks/>
          </p:cNvSpPr>
          <p:nvPr/>
        </p:nvSpPr>
        <p:spPr>
          <a:xfrm>
            <a:off x="3858351" y="899520"/>
            <a:ext cx="3897277" cy="1009651"/>
          </a:xfrm>
          <a:prstGeom prst="rect">
            <a:avLst/>
          </a:prstGeom>
          <a:effectLst/>
        </p:spPr>
        <p:txBody>
          <a:bodyPr vert="horz" lIns="91440" tIns="45720" rIns="91440" bIns="45720" rtlCol="0" anchor="ctr">
            <a:normAutofit fontScale="92500"/>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en-US" altLang="ja-JP"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Ⅱ</a:t>
            </a: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　アプリの概要</a:t>
            </a:r>
          </a:p>
        </p:txBody>
      </p:sp>
      <p:pic>
        <p:nvPicPr>
          <p:cNvPr id="3" name="図 2" descr="ダイアグラム&#10;&#10;AI 生成コンテンツは誤りを含む可能性があります。">
            <a:extLst>
              <a:ext uri="{FF2B5EF4-FFF2-40B4-BE49-F238E27FC236}">
                <a16:creationId xmlns:a16="http://schemas.microsoft.com/office/drawing/2014/main" id="{450602F1-82A7-3382-1587-154735CEE8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76650" y="2106592"/>
            <a:ext cx="3897276" cy="3831220"/>
          </a:xfrm>
          <a:prstGeom prst="rect">
            <a:avLst/>
          </a:prstGeom>
        </p:spPr>
      </p:pic>
      <p:pic>
        <p:nvPicPr>
          <p:cNvPr id="6" name="図 5" descr="タイムライン&#10;&#10;AI 生成コンテンツは誤りを含む可能性があります。">
            <a:extLst>
              <a:ext uri="{FF2B5EF4-FFF2-40B4-BE49-F238E27FC236}">
                <a16:creationId xmlns:a16="http://schemas.microsoft.com/office/drawing/2014/main" id="{F2250B71-B2BF-7F21-3806-8F9CD552BD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8074" y="2098089"/>
            <a:ext cx="3897277" cy="3839723"/>
          </a:xfrm>
          <a:prstGeom prst="rect">
            <a:avLst/>
          </a:prstGeom>
        </p:spPr>
      </p:pic>
      <p:sp>
        <p:nvSpPr>
          <p:cNvPr id="9" name="テキスト ボックス 8">
            <a:extLst>
              <a:ext uri="{FF2B5EF4-FFF2-40B4-BE49-F238E27FC236}">
                <a16:creationId xmlns:a16="http://schemas.microsoft.com/office/drawing/2014/main" id="{6E060A5B-0C98-5739-EAB5-366D2C2BFF96}"/>
              </a:ext>
            </a:extLst>
          </p:cNvPr>
          <p:cNvSpPr txBox="1"/>
          <p:nvPr/>
        </p:nvSpPr>
        <p:spPr>
          <a:xfrm>
            <a:off x="2270863" y="1818964"/>
            <a:ext cx="1338828" cy="369332"/>
          </a:xfrm>
          <a:prstGeom prst="rect">
            <a:avLst/>
          </a:prstGeom>
          <a:noFill/>
        </p:spPr>
        <p:txBody>
          <a:bodyPr wrap="none" rtlCol="0">
            <a:spAutoFit/>
          </a:bodyPr>
          <a:lstStyle/>
          <a:p>
            <a:r>
              <a:rPr kumimoji="1" lang="ja-JP" altLang="en-US" b="1" dirty="0">
                <a:latin typeface="BIZ UDPゴシック" panose="020B0400000000000000" pitchFamily="50" charset="-128"/>
                <a:ea typeface="BIZ UDPゴシック" panose="020B0400000000000000" pitchFamily="50" charset="-128"/>
              </a:rPr>
              <a:t>店員用画面</a:t>
            </a:r>
          </a:p>
        </p:txBody>
      </p:sp>
      <p:sp>
        <p:nvSpPr>
          <p:cNvPr id="11" name="テキスト ボックス 10">
            <a:extLst>
              <a:ext uri="{FF2B5EF4-FFF2-40B4-BE49-F238E27FC236}">
                <a16:creationId xmlns:a16="http://schemas.microsoft.com/office/drawing/2014/main" id="{2F0482EA-61B1-8BB4-7796-D9860ED84923}"/>
              </a:ext>
            </a:extLst>
          </p:cNvPr>
          <p:cNvSpPr txBox="1"/>
          <p:nvPr/>
        </p:nvSpPr>
        <p:spPr>
          <a:xfrm>
            <a:off x="8848755" y="1817320"/>
            <a:ext cx="1338828" cy="369332"/>
          </a:xfrm>
          <a:prstGeom prst="rect">
            <a:avLst/>
          </a:prstGeom>
          <a:noFill/>
        </p:spPr>
        <p:txBody>
          <a:bodyPr wrap="none" rtlCol="0">
            <a:spAutoFit/>
          </a:bodyPr>
          <a:lstStyle/>
          <a:p>
            <a:r>
              <a:rPr kumimoji="1" lang="ja-JP" altLang="en-US" b="1" dirty="0">
                <a:latin typeface="BIZ UDPゴシック" panose="020B0400000000000000" pitchFamily="50" charset="-128"/>
                <a:ea typeface="BIZ UDPゴシック" panose="020B0400000000000000" pitchFamily="50" charset="-128"/>
              </a:rPr>
              <a:t>店長用画面</a:t>
            </a:r>
          </a:p>
        </p:txBody>
      </p:sp>
    </p:spTree>
    <p:extLst>
      <p:ext uri="{BB962C8B-B14F-4D97-AF65-F5344CB8AC3E}">
        <p14:creationId xmlns:p14="http://schemas.microsoft.com/office/powerpoint/2010/main" val="1039798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36B15-46E8-FD66-6EA0-60D6DE46B36B}"/>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5C4AFD54-D0B6-4B25-8E4A-751646AE29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D65A6634-C241-3C03-A54E-D082B524FD4A}"/>
              </a:ext>
            </a:extLst>
          </p:cNvPr>
          <p:cNvSpPr/>
          <p:nvPr/>
        </p:nvSpPr>
        <p:spPr>
          <a:xfrm>
            <a:off x="855461" y="410229"/>
            <a:ext cx="10939549" cy="6131248"/>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pic>
        <p:nvPicPr>
          <p:cNvPr id="3" name="図 2" descr="草, 屋外, フィールド, 放牧 が含まれている画像&#10;&#10;AI 生成コンテンツは誤りを含む可能性があります。">
            <a:extLst>
              <a:ext uri="{FF2B5EF4-FFF2-40B4-BE49-F238E27FC236}">
                <a16:creationId xmlns:a16="http://schemas.microsoft.com/office/drawing/2014/main" id="{4E34ED95-7028-C728-3684-C8D58544BB3F}"/>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353FE776-E4E1-37BD-9E1A-0381DA37307B}"/>
              </a:ext>
            </a:extLst>
          </p:cNvPr>
          <p:cNvCxnSpPr>
            <a:cxnSpLocks/>
          </p:cNvCxnSpPr>
          <p:nvPr/>
        </p:nvCxnSpPr>
        <p:spPr>
          <a:xfrm>
            <a:off x="1503484" y="1468628"/>
            <a:ext cx="9785839"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04E79161-9B80-A3E5-7BC6-0BCCA63E619A}"/>
              </a:ext>
            </a:extLst>
          </p:cNvPr>
          <p:cNvSpPr txBox="1">
            <a:spLocks/>
          </p:cNvSpPr>
          <p:nvPr/>
        </p:nvSpPr>
        <p:spPr>
          <a:xfrm>
            <a:off x="9864609" y="6066384"/>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2" name="タイトル 1">
            <a:extLst>
              <a:ext uri="{FF2B5EF4-FFF2-40B4-BE49-F238E27FC236}">
                <a16:creationId xmlns:a16="http://schemas.microsoft.com/office/drawing/2014/main" id="{68829276-420B-20B8-840C-C75EF5C220FB}"/>
              </a:ext>
            </a:extLst>
          </p:cNvPr>
          <p:cNvSpPr txBox="1">
            <a:spLocks/>
          </p:cNvSpPr>
          <p:nvPr/>
        </p:nvSpPr>
        <p:spPr>
          <a:xfrm>
            <a:off x="4468401" y="529316"/>
            <a:ext cx="35929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36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Ⅲ</a:t>
            </a:r>
            <a:r>
              <a:rPr lang="ja-JP" altLang="en-US" sz="36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制作過程</a:t>
            </a:r>
          </a:p>
        </p:txBody>
      </p:sp>
      <p:pic>
        <p:nvPicPr>
          <p:cNvPr id="13" name="図 12" descr="メガネを掛けた男性&#10;&#10;AI 生成コンテンツは誤りを含む可能性があります。">
            <a:extLst>
              <a:ext uri="{FF2B5EF4-FFF2-40B4-BE49-F238E27FC236}">
                <a16:creationId xmlns:a16="http://schemas.microsoft.com/office/drawing/2014/main" id="{D1C01C99-4241-5AC6-DA3B-D9A37AA522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1373" y="1696915"/>
            <a:ext cx="3312942" cy="4141177"/>
          </a:xfrm>
          <a:prstGeom prst="rect">
            <a:avLst/>
          </a:prstGeom>
        </p:spPr>
      </p:pic>
      <p:pic>
        <p:nvPicPr>
          <p:cNvPr id="8" name="図 7" descr="図形&#10;&#10;AI 生成コンテンツは誤りを含む可能性があります。">
            <a:extLst>
              <a:ext uri="{FF2B5EF4-FFF2-40B4-BE49-F238E27FC236}">
                <a16:creationId xmlns:a16="http://schemas.microsoft.com/office/drawing/2014/main" id="{78DC8195-41F0-9767-5AF9-CB2C528F0E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0330" y="1331314"/>
            <a:ext cx="6643688" cy="5210163"/>
          </a:xfrm>
          <a:prstGeom prst="rect">
            <a:avLst/>
          </a:prstGeom>
        </p:spPr>
      </p:pic>
      <p:sp>
        <p:nvSpPr>
          <p:cNvPr id="7" name="コンテンツ プレースホルダー 2">
            <a:extLst>
              <a:ext uri="{FF2B5EF4-FFF2-40B4-BE49-F238E27FC236}">
                <a16:creationId xmlns:a16="http://schemas.microsoft.com/office/drawing/2014/main" id="{713F4F8B-0F0B-044C-4C47-A5189BDCF9A7}"/>
              </a:ext>
            </a:extLst>
          </p:cNvPr>
          <p:cNvSpPr txBox="1">
            <a:spLocks/>
          </p:cNvSpPr>
          <p:nvPr/>
        </p:nvSpPr>
        <p:spPr>
          <a:xfrm>
            <a:off x="2118461" y="2197282"/>
            <a:ext cx="2614197" cy="1223715"/>
          </a:xfrm>
          <a:prstGeom prst="rect">
            <a:avLst/>
          </a:prstGeom>
        </p:spPr>
        <p:txBody>
          <a:bodyPr vert="horz" lIns="91440" tIns="45720" rIns="91440" bIns="45720" rtlCol="0" anchor="t">
            <a:normAutofit fontScale="92500" lnSpcReduction="10000"/>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rPr>
              <a:t>＊要件定義</a:t>
            </a:r>
            <a:endParaRPr kumimoji="1" lang="en-US" altLang="ja-JP"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endParaRPr>
          </a:p>
          <a:p>
            <a:pPr marL="457200" marR="0" lvl="1"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rPr>
              <a:t>・案出し　　</a:t>
            </a:r>
            <a:endParaRPr kumimoji="1" lang="en-US" altLang="ja-JP"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endParaRPr>
          </a:p>
          <a:p>
            <a:pPr marL="457200" marR="0" lvl="1"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rPr>
              <a:t>・ペルソナ作成</a:t>
            </a:r>
            <a:endParaRPr kumimoji="1" lang="en-US" altLang="ja-JP"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ja-JP" altLang="en-US" sz="2400" b="1" i="0" u="none" strike="noStrike" kern="1200" cap="none" spc="0" normalizeH="0" baseline="0" noProof="0" dirty="0">
              <a:ln>
                <a:noFill/>
              </a:ln>
              <a:solidFill>
                <a:srgbClr val="212121">
                  <a:lumMod val="10000"/>
                  <a:lumOff val="90000"/>
                </a:srgbClr>
              </a:solidFill>
              <a:effectLst/>
              <a:uLnTx/>
              <a:uFillTx/>
              <a:latin typeface="Garamond" panose="02020404030301010803"/>
              <a:ea typeface="ＭＳ Ｐ明朝" panose="02020600040205080304" pitchFamily="18" charset="-128"/>
              <a:cs typeface="+mn-cs"/>
            </a:endParaRPr>
          </a:p>
        </p:txBody>
      </p:sp>
      <p:sp>
        <p:nvSpPr>
          <p:cNvPr id="9" name="コンテンツ プレースホルダー 2">
            <a:extLst>
              <a:ext uri="{FF2B5EF4-FFF2-40B4-BE49-F238E27FC236}">
                <a16:creationId xmlns:a16="http://schemas.microsoft.com/office/drawing/2014/main" id="{43C89551-3549-8A39-80C7-1E1A8A86688A}"/>
              </a:ext>
            </a:extLst>
          </p:cNvPr>
          <p:cNvSpPr txBox="1">
            <a:spLocks/>
          </p:cNvSpPr>
          <p:nvPr/>
        </p:nvSpPr>
        <p:spPr>
          <a:xfrm>
            <a:off x="2118461" y="3602999"/>
            <a:ext cx="4341091" cy="944784"/>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＊外部設計</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a:p>
            <a:pPr marL="457200" lvl="1"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・各個人の画面イメージの可視化</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a:p>
            <a:pPr marL="457200" lvl="1"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・認識の擦り合わせ</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p:txBody>
      </p:sp>
      <p:sp>
        <p:nvSpPr>
          <p:cNvPr id="10" name="コンテンツ プレースホルダー 2">
            <a:extLst>
              <a:ext uri="{FF2B5EF4-FFF2-40B4-BE49-F238E27FC236}">
                <a16:creationId xmlns:a16="http://schemas.microsoft.com/office/drawing/2014/main" id="{A689221E-FBE2-8406-B94D-A372FBEAC0B8}"/>
              </a:ext>
            </a:extLst>
          </p:cNvPr>
          <p:cNvSpPr txBox="1">
            <a:spLocks/>
          </p:cNvSpPr>
          <p:nvPr/>
        </p:nvSpPr>
        <p:spPr>
          <a:xfrm>
            <a:off x="4629839" y="2148811"/>
            <a:ext cx="2517402" cy="89710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＊内部設計</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a:p>
            <a:pPr marL="457200" lvl="1"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・担当者決め</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60093508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991</TotalTime>
  <Words>2573</Words>
  <Application>Microsoft Office PowerPoint</Application>
  <PresentationFormat>ワイド画面</PresentationFormat>
  <Paragraphs>513</Paragraphs>
  <Slides>28</Slides>
  <Notes>25</Notes>
  <HiddenSlides>7</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28</vt:i4>
      </vt:variant>
    </vt:vector>
  </HeadingPairs>
  <TitlesOfParts>
    <vt:vector size="35" baseType="lpstr">
      <vt:lpstr>BIZ UDPゴシック</vt:lpstr>
      <vt:lpstr>游ゴシック</vt:lpstr>
      <vt:lpstr>游ゴシック Light</vt:lpstr>
      <vt:lpstr>Arial</vt:lpstr>
      <vt:lpstr>Courier New</vt:lpstr>
      <vt:lpstr>Garamond</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川崎春菜</dc:creator>
  <cp:lastModifiedBy>梶川凌</cp:lastModifiedBy>
  <cp:revision>62</cp:revision>
  <dcterms:created xsi:type="dcterms:W3CDTF">2025-06-24T11:25:17Z</dcterms:created>
  <dcterms:modified xsi:type="dcterms:W3CDTF">2025-06-26T21:30:18Z</dcterms:modified>
</cp:coreProperties>
</file>